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Instrument Sans Semi Bold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Instrument Sans Medium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-446" y="-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864037" y="1582817"/>
            <a:ext cx="12902327" cy="3193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Докладная записка: </a:t>
            </a:r>
            <a:endParaRPr lang="en-US" sz="6700" dirty="0" smtClean="0">
              <a:solidFill>
                <a:srgbClr val="CBCCCE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0" indent="0">
              <a:lnSpc>
                <a:spcPts val="8350"/>
              </a:lnSpc>
              <a:buNone/>
            </a:pPr>
            <a:r>
              <a:rPr lang="en-US" sz="6700" dirty="0" err="1" smtClean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Признаки</a:t>
            </a:r>
            <a:r>
              <a:rPr lang="en-US" sz="6700" dirty="0" smtClean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67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экстремистского поведения обучающегося</a:t>
            </a:r>
            <a:endParaRPr lang="en-US" sz="6700" dirty="0"/>
          </a:p>
        </p:txBody>
      </p:sp>
      <p:sp>
        <p:nvSpPr>
          <p:cNvPr id="5" name="Text 2"/>
          <p:cNvSpPr/>
          <p:nvPr/>
        </p:nvSpPr>
        <p:spPr>
          <a:xfrm>
            <a:off x="864037" y="5147072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Настоящим документом сообщаю о выявлении признаков экстремистского поведения у одного из обучающихся. Прошу рассмотреть изложенные факты и принять соответствующие меры.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752362"/>
            <a:ext cx="1032605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Общие сведения об обучающемся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017639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Обучающийся: Иванов Петр Сергеевич, 17 лет. Учащийся 11 "А" класса. Успеваемость средняя, дисциплинарных взысканий ранее не имел.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4037" y="436304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15240">
            <a:solidFill>
              <a:srgbClr val="56565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70015" y="4455557"/>
            <a:ext cx="143351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1666280" y="4363045"/>
            <a:ext cx="3281482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Семейное положение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666280" y="4896922"/>
            <a:ext cx="333398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Проживает с матерью. Отец отсутствует. Семья характеризуется как благополучная.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5247084" y="436304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15240">
            <a:solidFill>
              <a:srgbClr val="56565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21630" y="4455557"/>
            <a:ext cx="206335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900" dirty="0"/>
          </a:p>
        </p:txBody>
      </p:sp>
      <p:sp>
        <p:nvSpPr>
          <p:cNvPr id="10" name="Text 8"/>
          <p:cNvSpPr/>
          <p:nvPr/>
        </p:nvSpPr>
        <p:spPr>
          <a:xfrm>
            <a:off x="6049328" y="436304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Интересы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6049328" y="4896922"/>
            <a:ext cx="333398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Увлекается историей и политикой. Активно участвует в школьных дебатах.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9630132" y="436304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15240">
            <a:solidFill>
              <a:srgbClr val="56565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800630" y="4455557"/>
            <a:ext cx="214432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900" dirty="0"/>
          </a:p>
        </p:txBody>
      </p:sp>
      <p:sp>
        <p:nvSpPr>
          <p:cNvPr id="14" name="Text 12"/>
          <p:cNvSpPr/>
          <p:nvPr/>
        </p:nvSpPr>
        <p:spPr>
          <a:xfrm>
            <a:off x="10432375" y="436304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Социальные связи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10432375" y="4896922"/>
            <a:ext cx="333398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Имеет ограниченный круг общения. Предпочитает проводить время в интернете.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4136" y="554355"/>
            <a:ext cx="9564529" cy="1257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Наблюдаемые признаки экстремистского поведения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994410" y="2113598"/>
            <a:ext cx="22860" cy="5561528"/>
          </a:xfrm>
          <a:prstGeom prst="roundRect">
            <a:avLst>
              <a:gd name="adj" fmla="val 369668"/>
            </a:avLst>
          </a:prstGeom>
          <a:solidFill>
            <a:srgbClr val="56565B"/>
          </a:solidFill>
          <a:ln/>
        </p:spPr>
      </p:sp>
      <p:sp>
        <p:nvSpPr>
          <p:cNvPr id="5" name="Shape 2"/>
          <p:cNvSpPr/>
          <p:nvPr/>
        </p:nvSpPr>
        <p:spPr>
          <a:xfrm>
            <a:off x="1209318" y="2554843"/>
            <a:ext cx="704136" cy="22860"/>
          </a:xfrm>
          <a:prstGeom prst="roundRect">
            <a:avLst>
              <a:gd name="adj" fmla="val 369668"/>
            </a:avLst>
          </a:prstGeom>
          <a:solidFill>
            <a:srgbClr val="56565B"/>
          </a:solidFill>
          <a:ln/>
        </p:spPr>
      </p:sp>
      <p:sp>
        <p:nvSpPr>
          <p:cNvPr id="6" name="Shape 3"/>
          <p:cNvSpPr/>
          <p:nvPr/>
        </p:nvSpPr>
        <p:spPr>
          <a:xfrm>
            <a:off x="779502" y="2339935"/>
            <a:ext cx="452676" cy="452676"/>
          </a:xfrm>
          <a:prstGeom prst="roundRect">
            <a:avLst>
              <a:gd name="adj" fmla="val 1866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47380" y="2415302"/>
            <a:ext cx="116800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112407" y="2314694"/>
            <a:ext cx="3312795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Изменение внешнего вида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2112407" y="2749629"/>
            <a:ext cx="8156258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Начал носить одежду с провокационными надписями и символикой.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209318" y="3915013"/>
            <a:ext cx="704136" cy="22860"/>
          </a:xfrm>
          <a:prstGeom prst="roundRect">
            <a:avLst>
              <a:gd name="adj" fmla="val 369668"/>
            </a:avLst>
          </a:prstGeom>
          <a:solidFill>
            <a:srgbClr val="56565B"/>
          </a:solidFill>
          <a:ln/>
        </p:spPr>
      </p:sp>
      <p:sp>
        <p:nvSpPr>
          <p:cNvPr id="11" name="Shape 8"/>
          <p:cNvSpPr/>
          <p:nvPr/>
        </p:nvSpPr>
        <p:spPr>
          <a:xfrm>
            <a:off x="779502" y="3700105"/>
            <a:ext cx="452676" cy="452676"/>
          </a:xfrm>
          <a:prstGeom prst="roundRect">
            <a:avLst>
              <a:gd name="adj" fmla="val 1866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1782" y="3775472"/>
            <a:ext cx="168116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2112407" y="3674864"/>
            <a:ext cx="3069074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Вербальные проявления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2112407" y="4109799"/>
            <a:ext cx="8156258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Использует в речи экстремистские лозунги и призывы к насилию.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209318" y="5275183"/>
            <a:ext cx="704136" cy="22860"/>
          </a:xfrm>
          <a:prstGeom prst="roundRect">
            <a:avLst>
              <a:gd name="adj" fmla="val 369668"/>
            </a:avLst>
          </a:prstGeom>
          <a:solidFill>
            <a:srgbClr val="56565B"/>
          </a:solidFill>
          <a:ln/>
        </p:spPr>
      </p:sp>
      <p:sp>
        <p:nvSpPr>
          <p:cNvPr id="16" name="Shape 13"/>
          <p:cNvSpPr/>
          <p:nvPr/>
        </p:nvSpPr>
        <p:spPr>
          <a:xfrm>
            <a:off x="779502" y="5060275"/>
            <a:ext cx="452676" cy="452676"/>
          </a:xfrm>
          <a:prstGeom prst="roundRect">
            <a:avLst>
              <a:gd name="adj" fmla="val 1866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18448" y="5135642"/>
            <a:ext cx="174784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2112407" y="5035034"/>
            <a:ext cx="2514957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Социальные сети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2112407" y="5469969"/>
            <a:ext cx="8156258" cy="643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Размещает посты с радикальным содержанием, пропагандирующие нетерпимость.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1209318" y="6957298"/>
            <a:ext cx="704136" cy="22860"/>
          </a:xfrm>
          <a:prstGeom prst="roundRect">
            <a:avLst>
              <a:gd name="adj" fmla="val 369668"/>
            </a:avLst>
          </a:prstGeom>
          <a:solidFill>
            <a:srgbClr val="56565B"/>
          </a:solidFill>
          <a:ln/>
        </p:spPr>
      </p:sp>
      <p:sp>
        <p:nvSpPr>
          <p:cNvPr id="21" name="Shape 18"/>
          <p:cNvSpPr/>
          <p:nvPr/>
        </p:nvSpPr>
        <p:spPr>
          <a:xfrm>
            <a:off x="779502" y="6742390"/>
            <a:ext cx="452676" cy="452676"/>
          </a:xfrm>
          <a:prstGeom prst="roundRect">
            <a:avLst>
              <a:gd name="adj" fmla="val 1866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912971" y="6817757"/>
            <a:ext cx="185618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2112407" y="6717149"/>
            <a:ext cx="2514957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Поведение в школе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2112407" y="7152084"/>
            <a:ext cx="8156258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Проявляет агрессию к одноклассникам других национальностей.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803208"/>
            <a:ext cx="722054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Конкретные инциденты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406848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15.09.2023: Конфликт с учащимся-мигрантом, использование оскорбительных выражений.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549854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22.09.2023: Отказ работать в группе с учениками другой национальности.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031224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01.10.2023: Обнаружение в тетради рисунков экстремистского содержания.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09819"/>
            <a:ext cx="8271986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Анализ онлайн-активности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675096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Мониторинг социальных сетей выявил тревожные тенденции. Обучающийся подписан на экстремистские группы.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398966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Контент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64037" y="4622244"/>
            <a:ext cx="3898821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Репосты материалов, призывающих к межнациональной розни. Комментарии агрессивного характера.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372695" y="398966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Связи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5372695" y="4622244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Общение с лицами, известными своими радикальными взглядами. Участие в закрытых группах.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881354" y="398966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Частота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9881354" y="4622244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Ежедневная активность в сомнительных сообществах. Рост интенсивности за последний месяц.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562582"/>
            <a:ext cx="629471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Предпринятые меры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82785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Проведена беседа с обучающимся и его матерью.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30922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 startAt="2"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Организована консультация школьного психолога.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79059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 startAt="3"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Усилен контроль за поведением на уроках и переменах.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27196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 startAt="4"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Проинформированы учителя-предметники о необходимости повышенного внимания.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41257" y="537686"/>
            <a:ext cx="6146244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Рекомендуемые действия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257" y="1441013"/>
            <a:ext cx="976670" cy="15626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610820" y="1636276"/>
            <a:ext cx="3148727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Профилактическая работа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5610820" y="2058591"/>
            <a:ext cx="833592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Организовать серию лекций по толерантности и межнациональному согласию.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257" y="3003709"/>
            <a:ext cx="976670" cy="156269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10820" y="3198971"/>
            <a:ext cx="4032171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Психологическое сопровождение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5610820" y="3621286"/>
            <a:ext cx="833592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Разработать индивидуальную программу коррекции поведения.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257" y="4566404"/>
            <a:ext cx="976670" cy="156269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610820" y="4761667"/>
            <a:ext cx="3069312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Взаимодействие с семьей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5610820" y="5183981"/>
            <a:ext cx="833592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Провести расширенную встречу с матерью для обсуждения ситуации.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257" y="6129099"/>
            <a:ext cx="976670" cy="156269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10820" y="6324362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Мониторинг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5610820" y="6746677"/>
            <a:ext cx="833592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Установить регулярный контроль активности в социальных сетях.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942267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Заключение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864037" y="3084076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Ситуация требует немедленного вмешательства и комплексного подхода. Прошу рассмотреть возможность привлечения специалистов по профилактике экстремизма.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1234321" y="4824532"/>
            <a:ext cx="7045643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Только своевременные и согласованные действия позволят предотвратить дальнейшую радикализацию обучающегося.</a:t>
            </a:r>
            <a:endParaRPr lang="en-US" sz="1900" dirty="0"/>
          </a:p>
        </p:txBody>
      </p:sp>
      <p:sp>
        <p:nvSpPr>
          <p:cNvPr id="6" name="Shape 3"/>
          <p:cNvSpPr/>
          <p:nvPr/>
        </p:nvSpPr>
        <p:spPr>
          <a:xfrm>
            <a:off x="864037" y="4546878"/>
            <a:ext cx="30480" cy="1740456"/>
          </a:xfrm>
          <a:prstGeom prst="rect">
            <a:avLst/>
          </a:prstGeom>
          <a:solidFill>
            <a:srgbClr val="D5D5D8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351</Words>
  <Application>Microsoft Office PowerPoint</Application>
  <PresentationFormat>Произвольный</PresentationFormat>
  <Paragraphs>64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Instrument Sans Semi Bold</vt:lpstr>
      <vt:lpstr>Calibri</vt:lpstr>
      <vt:lpstr>Instrument Sans Medium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K2035</cp:lastModifiedBy>
  <cp:revision>2</cp:revision>
  <dcterms:created xsi:type="dcterms:W3CDTF">2024-11-20T04:25:28Z</dcterms:created>
  <dcterms:modified xsi:type="dcterms:W3CDTF">2024-11-20T04:28:00Z</dcterms:modified>
</cp:coreProperties>
</file>