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Alice" charset="0"/>
      <p:regular r:id="rId13"/>
    </p:embeddedFon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Lora" charset="-52"/>
      <p:regular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-446" y="-8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24587" y="587335"/>
            <a:ext cx="7667625" cy="54578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7150"/>
              </a:lnSpc>
              <a:buNone/>
            </a:pPr>
            <a:r>
              <a:rPr lang="en-US" sz="57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Противодействие вовлечению детей и молодёжи в экстремистские организации в сети «Интернет»</a:t>
            </a:r>
            <a:endParaRPr lang="en-US" sz="5700" dirty="0"/>
          </a:p>
        </p:txBody>
      </p:sp>
      <p:sp>
        <p:nvSpPr>
          <p:cNvPr id="4" name="Text 1"/>
          <p:cNvSpPr/>
          <p:nvPr/>
        </p:nvSpPr>
        <p:spPr>
          <a:xfrm>
            <a:off x="6224587" y="6361509"/>
            <a:ext cx="7667625" cy="674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16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Уважаемые родители! Сегодня мы собрались, чтобы обсудить важную тему - защиту наших детей от влияния экстремистских идей в интернете.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6325672" y="7408902"/>
            <a:ext cx="135255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Lora Medium" pitchFamily="34" charset="0"/>
                <a:ea typeface="Lora Medium" pitchFamily="34" charset="-122"/>
                <a:cs typeface="Lora Medium" pitchFamily="34" charset="-120"/>
              </a:rPr>
              <a:t>КЯ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01013" y="642223"/>
            <a:ext cx="7714774" cy="1276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000"/>
              </a:lnSpc>
              <a:buNone/>
            </a:pPr>
            <a:r>
              <a:rPr lang="en-US" sz="40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Заключение и рекомендации родителям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6201013" y="2224802"/>
            <a:ext cx="7714774" cy="980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Защита детей от влияния экстремистских идей - это совместная ответственность всех членов общества. Важно быть внимательными, строить доверительные отношения с детьми, и постоянно учиться новому.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6201013" y="3664268"/>
            <a:ext cx="459343" cy="459343"/>
          </a:xfrm>
          <a:prstGeom prst="roundRect">
            <a:avLst>
              <a:gd name="adj" fmla="val 6668"/>
            </a:avLst>
          </a:prstGeom>
          <a:solidFill>
            <a:srgbClr val="F0EDE6"/>
          </a:solidFill>
          <a:ln/>
        </p:spPr>
      </p:sp>
      <p:sp>
        <p:nvSpPr>
          <p:cNvPr id="6" name="Text 3"/>
          <p:cNvSpPr/>
          <p:nvPr/>
        </p:nvSpPr>
        <p:spPr>
          <a:xfrm>
            <a:off x="6365081" y="3740706"/>
            <a:ext cx="131088" cy="3063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1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6864548" y="3664268"/>
            <a:ext cx="2552462" cy="319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Будьте в курсе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6864548" y="4105870"/>
            <a:ext cx="3091815" cy="13068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Следите за новинками в интернете, узнавайте о новых видах угроз и способах защиты от них.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10160556" y="3664268"/>
            <a:ext cx="459343" cy="459343"/>
          </a:xfrm>
          <a:prstGeom prst="roundRect">
            <a:avLst>
              <a:gd name="adj" fmla="val 6668"/>
            </a:avLst>
          </a:prstGeom>
          <a:solidFill>
            <a:srgbClr val="F0EDE6"/>
          </a:solidFill>
          <a:ln/>
        </p:spPr>
      </p:sp>
      <p:sp>
        <p:nvSpPr>
          <p:cNvPr id="10" name="Text 7"/>
          <p:cNvSpPr/>
          <p:nvPr/>
        </p:nvSpPr>
        <p:spPr>
          <a:xfrm>
            <a:off x="10314980" y="3740706"/>
            <a:ext cx="150376" cy="3063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2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0824091" y="3664268"/>
            <a:ext cx="3091815" cy="638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Развивайте критическое мышление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10824091" y="4424958"/>
            <a:ext cx="3091815" cy="16335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Научите ребёнка критически относиться к информации, проверять факты, и не верить всему, что он видит в интернете.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6201013" y="6492359"/>
            <a:ext cx="459343" cy="459343"/>
          </a:xfrm>
          <a:prstGeom prst="roundRect">
            <a:avLst>
              <a:gd name="adj" fmla="val 6668"/>
            </a:avLst>
          </a:prstGeom>
          <a:solidFill>
            <a:srgbClr val="F0EDE6"/>
          </a:solidFill>
          <a:ln/>
        </p:spPr>
      </p:sp>
      <p:sp>
        <p:nvSpPr>
          <p:cNvPr id="14" name="Text 11"/>
          <p:cNvSpPr/>
          <p:nvPr/>
        </p:nvSpPr>
        <p:spPr>
          <a:xfrm>
            <a:off x="6356032" y="6568797"/>
            <a:ext cx="149185" cy="3063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3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6864548" y="6492359"/>
            <a:ext cx="2552462" cy="319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Общайтесь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6864548" y="6933962"/>
            <a:ext cx="7051238" cy="653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Говорите с ребёнком о важных темах, узнавайте о его интересах, и делитесь своими знаниями и опытом.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7206" y="719138"/>
            <a:ext cx="6086237" cy="652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100"/>
              </a:lnSpc>
              <a:buNone/>
            </a:pPr>
            <a:r>
              <a:rPr lang="en-US" sz="41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Актуальность проблемы</a:t>
            </a:r>
            <a:endParaRPr lang="en-US" sz="4100" dirty="0"/>
          </a:p>
        </p:txBody>
      </p:sp>
      <p:sp>
        <p:nvSpPr>
          <p:cNvPr id="4" name="Text 1"/>
          <p:cNvSpPr/>
          <p:nvPr/>
        </p:nvSpPr>
        <p:spPr>
          <a:xfrm>
            <a:off x="6217206" y="1684853"/>
            <a:ext cx="7682389" cy="1002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К сожалению, экстремизм в сети становится всё более распространённой проблемой. Дети и подростки, особенно в возрасте 12-18 лет, подвержены риску попадания под влияние радикальных идей.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6217206" y="3156942"/>
            <a:ext cx="469821" cy="469821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</p:sp>
      <p:sp>
        <p:nvSpPr>
          <p:cNvPr id="6" name="Text 3"/>
          <p:cNvSpPr/>
          <p:nvPr/>
        </p:nvSpPr>
        <p:spPr>
          <a:xfrm>
            <a:off x="6385084" y="3235166"/>
            <a:ext cx="134064" cy="313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1</a:t>
            </a:r>
            <a:endParaRPr lang="en-US" sz="2450" dirty="0"/>
          </a:p>
        </p:txBody>
      </p:sp>
      <p:sp>
        <p:nvSpPr>
          <p:cNvPr id="7" name="Text 4"/>
          <p:cNvSpPr/>
          <p:nvPr/>
        </p:nvSpPr>
        <p:spPr>
          <a:xfrm>
            <a:off x="6895743" y="3156942"/>
            <a:ext cx="3058358" cy="6524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20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Доступность информации</a:t>
            </a:r>
            <a:endParaRPr lang="en-US" sz="2050" dirty="0"/>
          </a:p>
        </p:txBody>
      </p:sp>
      <p:sp>
        <p:nvSpPr>
          <p:cNvPr id="8" name="Text 5"/>
          <p:cNvSpPr/>
          <p:nvPr/>
        </p:nvSpPr>
        <p:spPr>
          <a:xfrm>
            <a:off x="6895743" y="3934658"/>
            <a:ext cx="3058358" cy="16704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Интернет предоставляет неограниченный доступ к различной информации, в том числе к экстремистским материалам.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10162818" y="3156942"/>
            <a:ext cx="469821" cy="469821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</p:sp>
      <p:sp>
        <p:nvSpPr>
          <p:cNvPr id="10" name="Text 7"/>
          <p:cNvSpPr/>
          <p:nvPr/>
        </p:nvSpPr>
        <p:spPr>
          <a:xfrm>
            <a:off x="10320814" y="3235166"/>
            <a:ext cx="153829" cy="313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2</a:t>
            </a:r>
            <a:endParaRPr lang="en-US" sz="2450" dirty="0"/>
          </a:p>
        </p:txBody>
      </p:sp>
      <p:sp>
        <p:nvSpPr>
          <p:cNvPr id="11" name="Text 8"/>
          <p:cNvSpPr/>
          <p:nvPr/>
        </p:nvSpPr>
        <p:spPr>
          <a:xfrm>
            <a:off x="10841355" y="3156942"/>
            <a:ext cx="2610207" cy="326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20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Социальные сети</a:t>
            </a:r>
            <a:endParaRPr lang="en-US" sz="2050" dirty="0"/>
          </a:p>
        </p:txBody>
      </p:sp>
      <p:sp>
        <p:nvSpPr>
          <p:cNvPr id="12" name="Text 9"/>
          <p:cNvSpPr/>
          <p:nvPr/>
        </p:nvSpPr>
        <p:spPr>
          <a:xfrm>
            <a:off x="10841355" y="3608427"/>
            <a:ext cx="3058358" cy="2004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Экстремистские группы используют социальные сети для вербовки новых членов, распространения пропаганды и вовлечения в свою деятельность.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6217206" y="6056590"/>
            <a:ext cx="469821" cy="469821"/>
          </a:xfrm>
          <a:prstGeom prst="roundRect">
            <a:avLst>
              <a:gd name="adj" fmla="val 6667"/>
            </a:avLst>
          </a:prstGeom>
          <a:solidFill>
            <a:srgbClr val="F0EDE6"/>
          </a:solidFill>
          <a:ln/>
        </p:spPr>
      </p:sp>
      <p:sp>
        <p:nvSpPr>
          <p:cNvPr id="14" name="Text 11"/>
          <p:cNvSpPr/>
          <p:nvPr/>
        </p:nvSpPr>
        <p:spPr>
          <a:xfrm>
            <a:off x="6375797" y="6134814"/>
            <a:ext cx="152519" cy="313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3</a:t>
            </a:r>
            <a:endParaRPr lang="en-US" sz="2450" dirty="0"/>
          </a:p>
        </p:txBody>
      </p:sp>
      <p:sp>
        <p:nvSpPr>
          <p:cNvPr id="15" name="Text 12"/>
          <p:cNvSpPr/>
          <p:nvPr/>
        </p:nvSpPr>
        <p:spPr>
          <a:xfrm>
            <a:off x="6895743" y="6056590"/>
            <a:ext cx="2610207" cy="326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20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Влияние на психику</a:t>
            </a:r>
            <a:endParaRPr lang="en-US" sz="2050" dirty="0"/>
          </a:p>
        </p:txBody>
      </p:sp>
      <p:sp>
        <p:nvSpPr>
          <p:cNvPr id="16" name="Text 13"/>
          <p:cNvSpPr/>
          <p:nvPr/>
        </p:nvSpPr>
        <p:spPr>
          <a:xfrm>
            <a:off x="6895743" y="6508075"/>
            <a:ext cx="7003852" cy="1002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Экстремистские идеи могут оказывать негативное влияние на психику детей и подростков, формируя у них искажённое представление о мире и обществе.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4713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1991" y="3015020"/>
            <a:ext cx="13246418" cy="12358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850"/>
              </a:lnSpc>
              <a:buNone/>
            </a:pPr>
            <a:r>
              <a:rPr lang="en-US" sz="38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Статистика вовлечения детей и молодёжи в экстремистские группы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691991" y="4547354"/>
            <a:ext cx="13246418" cy="632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Статистика показывает, что количество детей и подростков, вовлечённых в экстремистские группы, растёт. Важно понимать, что за этими цифрами стоят реальные люди, чьи жизни могут быть разрушены.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691991" y="5402461"/>
            <a:ext cx="13246418" cy="2290286"/>
          </a:xfrm>
          <a:prstGeom prst="roundRect">
            <a:avLst>
              <a:gd name="adj" fmla="val 1295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99611" y="5410081"/>
            <a:ext cx="13231178" cy="56876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897255" y="5536287"/>
            <a:ext cx="6216491" cy="3163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2018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7516654" y="5536287"/>
            <a:ext cx="6216491" cy="3163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150</a:t>
            </a:r>
            <a:endParaRPr lang="en-US" sz="1550" dirty="0"/>
          </a:p>
        </p:txBody>
      </p:sp>
      <p:sp>
        <p:nvSpPr>
          <p:cNvPr id="9" name="Shape 6"/>
          <p:cNvSpPr/>
          <p:nvPr/>
        </p:nvSpPr>
        <p:spPr>
          <a:xfrm>
            <a:off x="699611" y="5978843"/>
            <a:ext cx="13231178" cy="56876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897255" y="6105049"/>
            <a:ext cx="6216491" cy="3163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2019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7516654" y="6105049"/>
            <a:ext cx="6216491" cy="3163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200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699611" y="6547604"/>
            <a:ext cx="13231178" cy="56876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897255" y="6673810"/>
            <a:ext cx="6216491" cy="3163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2020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7516654" y="6673810"/>
            <a:ext cx="6216491" cy="3163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250</a:t>
            </a:r>
            <a:endParaRPr lang="en-US" sz="1550" dirty="0"/>
          </a:p>
        </p:txBody>
      </p:sp>
      <p:sp>
        <p:nvSpPr>
          <p:cNvPr id="15" name="Shape 12"/>
          <p:cNvSpPr/>
          <p:nvPr/>
        </p:nvSpPr>
        <p:spPr>
          <a:xfrm>
            <a:off x="699611" y="7116366"/>
            <a:ext cx="13231178" cy="56876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6" name="Text 13"/>
          <p:cNvSpPr/>
          <p:nvPr/>
        </p:nvSpPr>
        <p:spPr>
          <a:xfrm>
            <a:off x="897255" y="7242572"/>
            <a:ext cx="6216491" cy="3163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2021</a:t>
            </a:r>
            <a:endParaRPr lang="en-US" sz="1550" dirty="0"/>
          </a:p>
        </p:txBody>
      </p:sp>
      <p:sp>
        <p:nvSpPr>
          <p:cNvPr id="17" name="Text 14"/>
          <p:cNvSpPr/>
          <p:nvPr/>
        </p:nvSpPr>
        <p:spPr>
          <a:xfrm>
            <a:off x="7516654" y="7242572"/>
            <a:ext cx="6216491" cy="3163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300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68509" y="938451"/>
            <a:ext cx="7779782" cy="12180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750"/>
              </a:lnSpc>
              <a:buNone/>
            </a:pPr>
            <a:r>
              <a:rPr lang="en-US" sz="38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Признаки вовлечения ребёнка в экстремистскую деятельность</a:t>
            </a:r>
            <a:endParaRPr lang="en-US" sz="3800" dirty="0"/>
          </a:p>
        </p:txBody>
      </p:sp>
      <p:sp>
        <p:nvSpPr>
          <p:cNvPr id="4" name="Text 1"/>
          <p:cNvSpPr/>
          <p:nvPr/>
        </p:nvSpPr>
        <p:spPr>
          <a:xfrm>
            <a:off x="6168509" y="2448758"/>
            <a:ext cx="7779782" cy="9354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Важно быть внимательным к изменениям в поведении ребёнка. Существуют определённые признаки, которые могут свидетельствовать о его вовлечении в экстремистскую деятельность.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6168509" y="3603427"/>
            <a:ext cx="3792498" cy="2058233"/>
          </a:xfrm>
          <a:prstGeom prst="roundRect">
            <a:avLst>
              <a:gd name="adj" fmla="val 1420"/>
            </a:avLst>
          </a:prstGeom>
          <a:solidFill>
            <a:srgbClr val="F0EDE6"/>
          </a:solidFill>
          <a:ln/>
        </p:spPr>
      </p:sp>
      <p:sp>
        <p:nvSpPr>
          <p:cNvPr id="6" name="Text 3"/>
          <p:cNvSpPr/>
          <p:nvPr/>
        </p:nvSpPr>
        <p:spPr>
          <a:xfrm>
            <a:off x="6363295" y="3798213"/>
            <a:ext cx="3077051" cy="304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sz="19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Изменение круга общения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6363295" y="4219575"/>
            <a:ext cx="3402925" cy="12472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Ребёнок избегает контактов с прежними друзьями, у него появляются новые знакомые, о которых он не рассказывает.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10155793" y="3603427"/>
            <a:ext cx="3792498" cy="2058233"/>
          </a:xfrm>
          <a:prstGeom prst="roundRect">
            <a:avLst>
              <a:gd name="adj" fmla="val 1420"/>
            </a:avLst>
          </a:prstGeom>
          <a:solidFill>
            <a:srgbClr val="F0EDE6"/>
          </a:solidFill>
          <a:ln/>
        </p:spPr>
      </p:sp>
      <p:sp>
        <p:nvSpPr>
          <p:cNvPr id="9" name="Text 6"/>
          <p:cNvSpPr/>
          <p:nvPr/>
        </p:nvSpPr>
        <p:spPr>
          <a:xfrm>
            <a:off x="10350579" y="3798213"/>
            <a:ext cx="3053120" cy="304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sz="19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Изменение внешнего вида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10350579" y="4219575"/>
            <a:ext cx="3402925" cy="12472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Ребёнок начинает носить одежду с символикой экстремистских организаций, изменяет причёску, стиль.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168509" y="5856446"/>
            <a:ext cx="7779782" cy="1434584"/>
          </a:xfrm>
          <a:prstGeom prst="roundRect">
            <a:avLst>
              <a:gd name="adj" fmla="val 2038"/>
            </a:avLst>
          </a:prstGeom>
          <a:solidFill>
            <a:srgbClr val="F0EDE6"/>
          </a:solidFill>
          <a:ln/>
        </p:spPr>
      </p:sp>
      <p:sp>
        <p:nvSpPr>
          <p:cNvPr id="12" name="Text 9"/>
          <p:cNvSpPr/>
          <p:nvPr/>
        </p:nvSpPr>
        <p:spPr>
          <a:xfrm>
            <a:off x="6363295" y="6051233"/>
            <a:ext cx="2522577" cy="304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sz="19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Изменение интересов</a:t>
            </a:r>
            <a:endParaRPr lang="en-US" sz="1900" dirty="0"/>
          </a:p>
        </p:txBody>
      </p:sp>
      <p:sp>
        <p:nvSpPr>
          <p:cNvPr id="13" name="Text 10"/>
          <p:cNvSpPr/>
          <p:nvPr/>
        </p:nvSpPr>
        <p:spPr>
          <a:xfrm>
            <a:off x="6363295" y="6472595"/>
            <a:ext cx="7390209" cy="6236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Ребёнок проявляет повышенный интерес к политике, религии, но его взгляды становятся радикальными и агрессивными.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1867" y="599242"/>
            <a:ext cx="7840266" cy="11639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550"/>
              </a:lnSpc>
              <a:buNone/>
            </a:pPr>
            <a:r>
              <a:rPr lang="en-US" sz="36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Роль семьи в профилактике вовлечения детей в экстремизм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651867" y="2042517"/>
            <a:ext cx="7840266" cy="8936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sz="14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Семья играет ключевую роль в защите детей от влияния экстремистских идей. Родителям важно быть внимательными к своим детям, строить с ними доверительные отношения и помогать им разобраться в сложных вопросах.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919758" y="3145631"/>
            <a:ext cx="22860" cy="4484727"/>
          </a:xfrm>
          <a:prstGeom prst="roundRect">
            <a:avLst>
              <a:gd name="adj" fmla="val 122216"/>
            </a:avLst>
          </a:prstGeom>
          <a:solidFill>
            <a:srgbClr val="D6D3CC"/>
          </a:solidFill>
          <a:ln/>
        </p:spPr>
      </p:sp>
      <p:sp>
        <p:nvSpPr>
          <p:cNvPr id="6" name="Shape 3"/>
          <p:cNvSpPr/>
          <p:nvPr/>
        </p:nvSpPr>
        <p:spPr>
          <a:xfrm>
            <a:off x="1117818" y="3553063"/>
            <a:ext cx="651867" cy="22860"/>
          </a:xfrm>
          <a:prstGeom prst="roundRect">
            <a:avLst>
              <a:gd name="adj" fmla="val 122216"/>
            </a:avLst>
          </a:prstGeom>
          <a:solidFill>
            <a:srgbClr val="D6D3CC"/>
          </a:solidFill>
          <a:ln/>
        </p:spPr>
      </p:sp>
      <p:sp>
        <p:nvSpPr>
          <p:cNvPr id="7" name="Shape 4"/>
          <p:cNvSpPr/>
          <p:nvPr/>
        </p:nvSpPr>
        <p:spPr>
          <a:xfrm>
            <a:off x="721697" y="3355062"/>
            <a:ext cx="418981" cy="418981"/>
          </a:xfrm>
          <a:prstGeom prst="roundRect">
            <a:avLst>
              <a:gd name="adj" fmla="val 6668"/>
            </a:avLst>
          </a:prstGeom>
          <a:solidFill>
            <a:srgbClr val="F0EDE6"/>
          </a:solidFill>
          <a:ln/>
        </p:spPr>
      </p:sp>
      <p:sp>
        <p:nvSpPr>
          <p:cNvPr id="8" name="Text 5"/>
          <p:cNvSpPr/>
          <p:nvPr/>
        </p:nvSpPr>
        <p:spPr>
          <a:xfrm>
            <a:off x="871359" y="3424833"/>
            <a:ext cx="119658" cy="279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1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1955602" y="3331845"/>
            <a:ext cx="2328148" cy="290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Открытое общение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955602" y="3734395"/>
            <a:ext cx="6536531" cy="5957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Создайте атмосферу открытости и доверия, чтобы ребёнок мог свободно говорить о своих проблемах.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1117818" y="5110043"/>
            <a:ext cx="651867" cy="22860"/>
          </a:xfrm>
          <a:prstGeom prst="roundRect">
            <a:avLst>
              <a:gd name="adj" fmla="val 122216"/>
            </a:avLst>
          </a:prstGeom>
          <a:solidFill>
            <a:srgbClr val="D6D3CC"/>
          </a:solidFill>
          <a:ln/>
        </p:spPr>
      </p:sp>
      <p:sp>
        <p:nvSpPr>
          <p:cNvPr id="12" name="Shape 9"/>
          <p:cNvSpPr/>
          <p:nvPr/>
        </p:nvSpPr>
        <p:spPr>
          <a:xfrm>
            <a:off x="721697" y="4912043"/>
            <a:ext cx="418981" cy="418981"/>
          </a:xfrm>
          <a:prstGeom prst="roundRect">
            <a:avLst>
              <a:gd name="adj" fmla="val 6668"/>
            </a:avLst>
          </a:prstGeom>
          <a:solidFill>
            <a:srgbClr val="F0EDE6"/>
          </a:solidFill>
          <a:ln/>
        </p:spPr>
      </p:sp>
      <p:sp>
        <p:nvSpPr>
          <p:cNvPr id="13" name="Text 10"/>
          <p:cNvSpPr/>
          <p:nvPr/>
        </p:nvSpPr>
        <p:spPr>
          <a:xfrm>
            <a:off x="862548" y="4981813"/>
            <a:ext cx="137160" cy="279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2</a:t>
            </a:r>
            <a:endParaRPr lang="en-US" sz="2150" dirty="0"/>
          </a:p>
        </p:txBody>
      </p:sp>
      <p:sp>
        <p:nvSpPr>
          <p:cNvPr id="14" name="Text 11"/>
          <p:cNvSpPr/>
          <p:nvPr/>
        </p:nvSpPr>
        <p:spPr>
          <a:xfrm>
            <a:off x="1955602" y="4888825"/>
            <a:ext cx="3483650" cy="290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Понимание интернет-культуры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1955602" y="5291376"/>
            <a:ext cx="6536531" cy="5957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Интересуйтесь интернет-жизнью ребёнка, узнайте, какие сайты он посещает, с кем общается в сети.</a:t>
            </a:r>
            <a:endParaRPr lang="en-US" sz="1450" dirty="0"/>
          </a:p>
        </p:txBody>
      </p:sp>
      <p:sp>
        <p:nvSpPr>
          <p:cNvPr id="16" name="Shape 13"/>
          <p:cNvSpPr/>
          <p:nvPr/>
        </p:nvSpPr>
        <p:spPr>
          <a:xfrm>
            <a:off x="1117818" y="6667024"/>
            <a:ext cx="651867" cy="22860"/>
          </a:xfrm>
          <a:prstGeom prst="roundRect">
            <a:avLst>
              <a:gd name="adj" fmla="val 122216"/>
            </a:avLst>
          </a:prstGeom>
          <a:solidFill>
            <a:srgbClr val="D6D3CC"/>
          </a:solidFill>
          <a:ln/>
        </p:spPr>
      </p:sp>
      <p:sp>
        <p:nvSpPr>
          <p:cNvPr id="17" name="Shape 14"/>
          <p:cNvSpPr/>
          <p:nvPr/>
        </p:nvSpPr>
        <p:spPr>
          <a:xfrm>
            <a:off x="721697" y="6469023"/>
            <a:ext cx="418981" cy="418981"/>
          </a:xfrm>
          <a:prstGeom prst="roundRect">
            <a:avLst>
              <a:gd name="adj" fmla="val 6668"/>
            </a:avLst>
          </a:prstGeom>
          <a:solidFill>
            <a:srgbClr val="F0EDE6"/>
          </a:solidFill>
          <a:ln/>
        </p:spPr>
      </p:sp>
      <p:sp>
        <p:nvSpPr>
          <p:cNvPr id="18" name="Text 15"/>
          <p:cNvSpPr/>
          <p:nvPr/>
        </p:nvSpPr>
        <p:spPr>
          <a:xfrm>
            <a:off x="863144" y="6538793"/>
            <a:ext cx="136088" cy="279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2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3</a:t>
            </a:r>
            <a:endParaRPr lang="en-US" sz="2150" dirty="0"/>
          </a:p>
        </p:txBody>
      </p:sp>
      <p:sp>
        <p:nvSpPr>
          <p:cNvPr id="19" name="Text 16"/>
          <p:cNvSpPr/>
          <p:nvPr/>
        </p:nvSpPr>
        <p:spPr>
          <a:xfrm>
            <a:off x="1955602" y="6445806"/>
            <a:ext cx="3917513" cy="290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Совместное времяпрепровождение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1955602" y="6848356"/>
            <a:ext cx="6536531" cy="5957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Проводите время вместе, играйте, читайте, общайтесь. Это укрепит ваши отношения и позволит вам лучше узнать своего ребёнка.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39220" y="600789"/>
            <a:ext cx="7838361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550"/>
              </a:lnSpc>
              <a:buNone/>
            </a:pPr>
            <a:r>
              <a:rPr lang="en-US" sz="36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Информационная безопасность детей в сети Интернет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6139220" y="2046446"/>
            <a:ext cx="7838361" cy="8954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sz="14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Важно обеспечить информационную безопасность ребёнка в интернете. Научите его правилам безопасного использования сети, как распознавать опасные сайты и контент, и как себя защитить от мошенников.</a:t>
            </a:r>
            <a:endParaRPr lang="en-US" sz="14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9220" y="3151703"/>
            <a:ext cx="932736" cy="149232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351752" y="3338155"/>
            <a:ext cx="2648545" cy="291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Родительский контроль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7351752" y="3741539"/>
            <a:ext cx="6625828" cy="5969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Установите родительский контроль на устройствах ребёнка, ограничив доступ к опасным сайтам.</a:t>
            </a:r>
            <a:endParaRPr lang="en-US" sz="14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9220" y="4644033"/>
            <a:ext cx="932736" cy="1492329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351752" y="4830485"/>
            <a:ext cx="3536275" cy="291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Безопасные поисковые системы</a:t>
            </a:r>
            <a:endParaRPr lang="en-US" sz="1800" dirty="0"/>
          </a:p>
        </p:txBody>
      </p:sp>
      <p:sp>
        <p:nvSpPr>
          <p:cNvPr id="10" name="Text 5"/>
          <p:cNvSpPr/>
          <p:nvPr/>
        </p:nvSpPr>
        <p:spPr>
          <a:xfrm>
            <a:off x="7351752" y="5233868"/>
            <a:ext cx="6625828" cy="5969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Используйте безопасные поисковые системы, которые фильтруют нежелательный контент.</a:t>
            </a:r>
            <a:endParaRPr lang="en-US" sz="14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9220" y="6136362"/>
            <a:ext cx="932736" cy="1492329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351752" y="6322814"/>
            <a:ext cx="2331839" cy="291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Общение с детьми</a:t>
            </a:r>
            <a:endParaRPr lang="en-US" sz="1800" dirty="0"/>
          </a:p>
        </p:txBody>
      </p:sp>
      <p:sp>
        <p:nvSpPr>
          <p:cNvPr id="13" name="Text 7"/>
          <p:cNvSpPr/>
          <p:nvPr/>
        </p:nvSpPr>
        <p:spPr>
          <a:xfrm>
            <a:off x="7351752" y="6726198"/>
            <a:ext cx="6625828" cy="5969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Регулярно разговаривайте с ребёнком об интернет-безопасности, объясните ему риски, связанные с неправильным использованием сети.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93946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Сотрудничество родителей, школы и органов власти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965133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Профилактика вовлечения детей в экстремизм - задача не только родителей, но и школы, а также органов власти. Совместные усилия помогут защитить детей от опасных влияний.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417290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Школа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93790" y="4754047"/>
            <a:ext cx="3978116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Школа должна проводить уроки по профилактике экстремизма, предоставлять информацию о рисках, связанных с вовлечением в экстремистские организации.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5332928" y="417290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Родители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5332928" y="4754047"/>
            <a:ext cx="397811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Родители должны активно участвовать в профилактических мероприятиях, сотрудничать с школой и органами власти.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9872067" y="417290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Органы власти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9872067" y="4754047"/>
            <a:ext cx="3978116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Органы власти должны вести информационную кампанию по профилактике экстремизма, предоставлять информацию о способах защиты от опасных влияний.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56379" y="438031"/>
            <a:ext cx="8031242" cy="9934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900"/>
              </a:lnSpc>
              <a:buNone/>
            </a:pPr>
            <a:r>
              <a:rPr lang="en-US" sz="31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Социальная и психологическая помощь детям из группы риска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556379" y="1669852"/>
            <a:ext cx="8031242" cy="7629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2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Дети, которые оказались в группе риска вовлечения в экстремизм, нуждаются в специальной помощи. Важно предоставить им социальную и психологическую поддержку, помочь им вернуться к нормальной жизни.</a:t>
            </a:r>
            <a:endParaRPr lang="en-US" sz="12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379" y="2611636"/>
            <a:ext cx="397431" cy="39743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56379" y="3168015"/>
            <a:ext cx="2441734" cy="2483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Психологическая помощь</a:t>
            </a:r>
            <a:endParaRPr lang="en-US" sz="1550" dirty="0"/>
          </a:p>
        </p:txBody>
      </p:sp>
      <p:sp>
        <p:nvSpPr>
          <p:cNvPr id="7" name="Text 3"/>
          <p:cNvSpPr/>
          <p:nvPr/>
        </p:nvSpPr>
        <p:spPr>
          <a:xfrm>
            <a:off x="556379" y="3511748"/>
            <a:ext cx="8031242" cy="5086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Специалисты помогут ребёнку разобраться в своих чувствах, переосмыслить влияние экстремистских идей, и найти здоровые способы выражения своих эмоций.</a:t>
            </a:r>
            <a:endParaRPr lang="en-US" sz="12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379" y="4497229"/>
            <a:ext cx="397431" cy="39743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56379" y="5053608"/>
            <a:ext cx="2221706" cy="2483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Социальная поддержка</a:t>
            </a:r>
            <a:endParaRPr lang="en-US" sz="1550" dirty="0"/>
          </a:p>
        </p:txBody>
      </p:sp>
      <p:sp>
        <p:nvSpPr>
          <p:cNvPr id="10" name="Text 5"/>
          <p:cNvSpPr/>
          <p:nvPr/>
        </p:nvSpPr>
        <p:spPr>
          <a:xfrm>
            <a:off x="556379" y="5397341"/>
            <a:ext cx="8031242" cy="5086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Важно создать поддержку в среде ребёнка, помочь ему найти новые интересы и увлечься полезными делами.</a:t>
            </a:r>
            <a:endParaRPr lang="en-US" sz="12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379" y="6382822"/>
            <a:ext cx="397431" cy="397431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556379" y="6939201"/>
            <a:ext cx="2799517" cy="2483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Образовательные программы</a:t>
            </a:r>
            <a:endParaRPr lang="en-US" sz="1550" dirty="0"/>
          </a:p>
        </p:txBody>
      </p:sp>
      <p:sp>
        <p:nvSpPr>
          <p:cNvPr id="13" name="Text 7"/>
          <p:cNvSpPr/>
          <p:nvPr/>
        </p:nvSpPr>
        <p:spPr>
          <a:xfrm>
            <a:off x="556379" y="7282934"/>
            <a:ext cx="8031242" cy="5086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Специальные образовательные программы помогут ребёнку овладеть знаниями о рисках, связанных с экстремизмом, и научиться критически мыслить.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31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6024" y="452676"/>
            <a:ext cx="79919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050"/>
              </a:lnSpc>
              <a:buNone/>
            </a:pPr>
            <a:r>
              <a:rPr lang="en-US" sz="320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Алгоритм действий при выявлении признаков экстремизма у ребёнка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576024" y="1728192"/>
            <a:ext cx="7991951" cy="5267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50"/>
              </a:lnSpc>
              <a:buNone/>
            </a:pPr>
            <a:r>
              <a:rPr lang="en-US" sz="12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Если вы заметили у ребёнка признаки вовлечения в экстремизм, важно не паниковать, а действовать рационально и с осторожностью.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811411" y="2440067"/>
            <a:ext cx="22860" cy="5340429"/>
          </a:xfrm>
          <a:prstGeom prst="roundRect">
            <a:avLst>
              <a:gd name="adj" fmla="val 108013"/>
            </a:avLst>
          </a:prstGeom>
          <a:solidFill>
            <a:srgbClr val="D6D3CC"/>
          </a:solidFill>
          <a:ln/>
        </p:spPr>
      </p:sp>
      <p:sp>
        <p:nvSpPr>
          <p:cNvPr id="6" name="Shape 3"/>
          <p:cNvSpPr/>
          <p:nvPr/>
        </p:nvSpPr>
        <p:spPr>
          <a:xfrm>
            <a:off x="985123" y="2798921"/>
            <a:ext cx="576024" cy="22860"/>
          </a:xfrm>
          <a:prstGeom prst="roundRect">
            <a:avLst>
              <a:gd name="adj" fmla="val 108013"/>
            </a:avLst>
          </a:prstGeom>
          <a:solidFill>
            <a:srgbClr val="D6D3CC"/>
          </a:solidFill>
          <a:ln/>
        </p:spPr>
      </p:sp>
      <p:sp>
        <p:nvSpPr>
          <p:cNvPr id="7" name="Shape 4"/>
          <p:cNvSpPr/>
          <p:nvPr/>
        </p:nvSpPr>
        <p:spPr>
          <a:xfrm>
            <a:off x="637699" y="2625209"/>
            <a:ext cx="370284" cy="370284"/>
          </a:xfrm>
          <a:prstGeom prst="roundRect">
            <a:avLst>
              <a:gd name="adj" fmla="val 6668"/>
            </a:avLst>
          </a:prstGeom>
          <a:solidFill>
            <a:srgbClr val="F0EDE6"/>
          </a:solidFill>
          <a:ln/>
        </p:spPr>
      </p:sp>
      <p:sp>
        <p:nvSpPr>
          <p:cNvPr id="8" name="Text 5"/>
          <p:cNvSpPr/>
          <p:nvPr/>
        </p:nvSpPr>
        <p:spPr>
          <a:xfrm>
            <a:off x="769977" y="2686883"/>
            <a:ext cx="105728" cy="2469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9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1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1728192" y="2604611"/>
            <a:ext cx="2259330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Соберите информацию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1728192" y="2960489"/>
            <a:ext cx="6839783" cy="5267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Постарайтесь узнать больше о том, что происходит с ребёнком, с кем он общается, что его интересует.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985123" y="4175165"/>
            <a:ext cx="576024" cy="22860"/>
          </a:xfrm>
          <a:prstGeom prst="roundRect">
            <a:avLst>
              <a:gd name="adj" fmla="val 108013"/>
            </a:avLst>
          </a:prstGeom>
          <a:solidFill>
            <a:srgbClr val="D6D3CC"/>
          </a:solidFill>
          <a:ln/>
        </p:spPr>
      </p:sp>
      <p:sp>
        <p:nvSpPr>
          <p:cNvPr id="12" name="Shape 9"/>
          <p:cNvSpPr/>
          <p:nvPr/>
        </p:nvSpPr>
        <p:spPr>
          <a:xfrm>
            <a:off x="637699" y="4001453"/>
            <a:ext cx="370284" cy="370284"/>
          </a:xfrm>
          <a:prstGeom prst="roundRect">
            <a:avLst>
              <a:gd name="adj" fmla="val 6668"/>
            </a:avLst>
          </a:prstGeom>
          <a:solidFill>
            <a:srgbClr val="F0EDE6"/>
          </a:solidFill>
          <a:ln/>
        </p:spPr>
      </p:sp>
      <p:sp>
        <p:nvSpPr>
          <p:cNvPr id="13" name="Text 10"/>
          <p:cNvSpPr/>
          <p:nvPr/>
        </p:nvSpPr>
        <p:spPr>
          <a:xfrm>
            <a:off x="762238" y="4063127"/>
            <a:ext cx="121206" cy="2469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9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2</a:t>
            </a:r>
            <a:endParaRPr lang="en-US" sz="1900" dirty="0"/>
          </a:p>
        </p:txBody>
      </p:sp>
      <p:sp>
        <p:nvSpPr>
          <p:cNvPr id="14" name="Text 11"/>
          <p:cNvSpPr/>
          <p:nvPr/>
        </p:nvSpPr>
        <p:spPr>
          <a:xfrm>
            <a:off x="1728192" y="3980855"/>
            <a:ext cx="2263378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Поговорите с ребёнком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1728192" y="4336733"/>
            <a:ext cx="6839783" cy="5267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Попробуйте узнать о его взглядах и чувствах, дайте ему понять, что вы его любите и хотите помочь.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985123" y="5551408"/>
            <a:ext cx="576024" cy="22860"/>
          </a:xfrm>
          <a:prstGeom prst="roundRect">
            <a:avLst>
              <a:gd name="adj" fmla="val 108013"/>
            </a:avLst>
          </a:prstGeom>
          <a:solidFill>
            <a:srgbClr val="D6D3CC"/>
          </a:solidFill>
          <a:ln/>
        </p:spPr>
      </p:sp>
      <p:sp>
        <p:nvSpPr>
          <p:cNvPr id="17" name="Shape 14"/>
          <p:cNvSpPr/>
          <p:nvPr/>
        </p:nvSpPr>
        <p:spPr>
          <a:xfrm>
            <a:off x="637699" y="5377696"/>
            <a:ext cx="370284" cy="370284"/>
          </a:xfrm>
          <a:prstGeom prst="roundRect">
            <a:avLst>
              <a:gd name="adj" fmla="val 6668"/>
            </a:avLst>
          </a:prstGeom>
          <a:solidFill>
            <a:srgbClr val="F0EDE6"/>
          </a:solidFill>
          <a:ln/>
        </p:spPr>
      </p:sp>
      <p:sp>
        <p:nvSpPr>
          <p:cNvPr id="18" name="Text 15"/>
          <p:cNvSpPr/>
          <p:nvPr/>
        </p:nvSpPr>
        <p:spPr>
          <a:xfrm>
            <a:off x="762714" y="5439370"/>
            <a:ext cx="120253" cy="2469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9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3</a:t>
            </a:r>
            <a:endParaRPr lang="en-US" sz="1900" dirty="0"/>
          </a:p>
        </p:txBody>
      </p:sp>
      <p:sp>
        <p:nvSpPr>
          <p:cNvPr id="19" name="Text 16"/>
          <p:cNvSpPr/>
          <p:nvPr/>
        </p:nvSpPr>
        <p:spPr>
          <a:xfrm>
            <a:off x="1728192" y="5357098"/>
            <a:ext cx="2585442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Обратитесь к специалисту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1728192" y="5712976"/>
            <a:ext cx="6839783" cy="5267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Если ситуация серьёзная, обратитесь к психологу или другому специалисту, который сможет оказать помощь ребёнку.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985123" y="6927652"/>
            <a:ext cx="576024" cy="22860"/>
          </a:xfrm>
          <a:prstGeom prst="roundRect">
            <a:avLst>
              <a:gd name="adj" fmla="val 108013"/>
            </a:avLst>
          </a:prstGeom>
          <a:solidFill>
            <a:srgbClr val="D6D3CC"/>
          </a:solidFill>
          <a:ln/>
        </p:spPr>
      </p:sp>
      <p:sp>
        <p:nvSpPr>
          <p:cNvPr id="22" name="Shape 19"/>
          <p:cNvSpPr/>
          <p:nvPr/>
        </p:nvSpPr>
        <p:spPr>
          <a:xfrm>
            <a:off x="637699" y="6753939"/>
            <a:ext cx="370284" cy="370284"/>
          </a:xfrm>
          <a:prstGeom prst="roundRect">
            <a:avLst>
              <a:gd name="adj" fmla="val 6668"/>
            </a:avLst>
          </a:prstGeom>
          <a:solidFill>
            <a:srgbClr val="F0EDE6"/>
          </a:solidFill>
          <a:ln/>
        </p:spPr>
      </p:sp>
      <p:sp>
        <p:nvSpPr>
          <p:cNvPr id="23" name="Text 20"/>
          <p:cNvSpPr/>
          <p:nvPr/>
        </p:nvSpPr>
        <p:spPr>
          <a:xfrm>
            <a:off x="761524" y="6815614"/>
            <a:ext cx="122515" cy="2469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9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4</a:t>
            </a:r>
            <a:endParaRPr lang="en-US" sz="1900" dirty="0"/>
          </a:p>
        </p:txBody>
      </p:sp>
      <p:sp>
        <p:nvSpPr>
          <p:cNvPr id="24" name="Text 21"/>
          <p:cNvSpPr/>
          <p:nvPr/>
        </p:nvSpPr>
        <p:spPr>
          <a:xfrm>
            <a:off x="1728192" y="6733342"/>
            <a:ext cx="4158496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Обратитесь в правоохранительные органы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1728192" y="7089219"/>
            <a:ext cx="6839783" cy="5267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Если вы уверены, что ребёнок угрожает себе или другим, обратитесь в правоохранительные органы.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880</Words>
  <Application>Microsoft Office PowerPoint</Application>
  <PresentationFormat>Произвольный</PresentationFormat>
  <Paragraphs>102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Alice</vt:lpstr>
      <vt:lpstr>Calibri</vt:lpstr>
      <vt:lpstr>Lora</vt:lpstr>
      <vt:lpstr>Lora Medium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K2035</cp:lastModifiedBy>
  <cp:revision>2</cp:revision>
  <dcterms:created xsi:type="dcterms:W3CDTF">2024-11-20T04:29:11Z</dcterms:created>
  <dcterms:modified xsi:type="dcterms:W3CDTF">2024-11-20T04:31:25Z</dcterms:modified>
</cp:coreProperties>
</file>