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6" r:id="rId3"/>
    <p:sldId id="272" r:id="rId4"/>
    <p:sldId id="273" r:id="rId5"/>
    <p:sldId id="268" r:id="rId6"/>
    <p:sldId id="274" r:id="rId7"/>
    <p:sldId id="277" r:id="rId8"/>
    <p:sldId id="278" r:id="rId9"/>
    <p:sldId id="257" r:id="rId10"/>
    <p:sldId id="267" r:id="rId11"/>
    <p:sldId id="258" r:id="rId12"/>
    <p:sldId id="259" r:id="rId13"/>
    <p:sldId id="279" r:id="rId14"/>
    <p:sldId id="280" r:id="rId15"/>
    <p:sldId id="281" r:id="rId16"/>
    <p:sldId id="282" r:id="rId17"/>
    <p:sldId id="284" r:id="rId18"/>
    <p:sldId id="283" r:id="rId19"/>
    <p:sldId id="271" r:id="rId20"/>
    <p:sldId id="291" r:id="rId21"/>
    <p:sldId id="285" r:id="rId22"/>
    <p:sldId id="286" r:id="rId23"/>
    <p:sldId id="288" r:id="rId24"/>
    <p:sldId id="289" r:id="rId25"/>
    <p:sldId id="292" r:id="rId26"/>
    <p:sldId id="293" r:id="rId27"/>
    <p:sldId id="294" r:id="rId28"/>
    <p:sldId id="295" r:id="rId29"/>
    <p:sldId id="296" r:id="rId30"/>
    <p:sldId id="297" r:id="rId31"/>
    <p:sldId id="298" r:id="rId32"/>
    <p:sldId id="299" r:id="rId33"/>
    <p:sldId id="300" r:id="rId34"/>
    <p:sldId id="301" r:id="rId35"/>
    <p:sldId id="302" r:id="rId36"/>
    <p:sldId id="262"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FF7"/>
    <a:srgbClr val="E5C9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36" y="-3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69DEE7-489C-4D8D-A10A-9520D9FBB567}" type="doc">
      <dgm:prSet loTypeId="urn:microsoft.com/office/officeart/2005/8/layout/cycle6" loCatId="cycle" qsTypeId="urn:microsoft.com/office/officeart/2005/8/quickstyle/simple5" qsCatId="simple" csTypeId="urn:microsoft.com/office/officeart/2005/8/colors/colorful2" csCatId="colorful" phldr="1"/>
      <dgm:spPr/>
      <dgm:t>
        <a:bodyPr/>
        <a:lstStyle/>
        <a:p>
          <a:endParaRPr lang="ru-RU"/>
        </a:p>
      </dgm:t>
    </dgm:pt>
    <dgm:pt modelId="{A81B9B7C-74B2-4EFC-AF2C-9BEA5DE99B69}">
      <dgm:prSet phldrT="[Текст]" custT="1"/>
      <dgm:spPr/>
      <dgm:t>
        <a:bodyPr/>
        <a:lstStyle/>
        <a:p>
          <a:r>
            <a:rPr lang="ru-RU" sz="1800" b="1" dirty="0" smtClean="0">
              <a:latin typeface="Times New Roman" panose="02020603050405020304" pitchFamily="18" charset="0"/>
              <a:cs typeface="Times New Roman" panose="02020603050405020304" pitchFamily="18" charset="0"/>
            </a:rPr>
            <a:t>Естественно-научный</a:t>
          </a:r>
          <a:endParaRPr lang="ru-RU" sz="1800" b="1" dirty="0">
            <a:latin typeface="Times New Roman" panose="02020603050405020304" pitchFamily="18" charset="0"/>
            <a:cs typeface="Times New Roman" panose="02020603050405020304" pitchFamily="18" charset="0"/>
          </a:endParaRPr>
        </a:p>
      </dgm:t>
    </dgm:pt>
    <dgm:pt modelId="{35CFB229-2278-4DDE-9D8A-A1D787A4B64F}" type="parTrans" cxnId="{33CA20AC-E9A4-4666-A216-BC83551A0485}">
      <dgm:prSet/>
      <dgm:spPr/>
      <dgm:t>
        <a:bodyPr/>
        <a:lstStyle/>
        <a:p>
          <a:endParaRPr lang="ru-RU"/>
        </a:p>
      </dgm:t>
    </dgm:pt>
    <dgm:pt modelId="{64BE19C1-4313-4D1B-85B4-222B69423D77}" type="sibTrans" cxnId="{33CA20AC-E9A4-4666-A216-BC83551A0485}">
      <dgm:prSet/>
      <dgm:spPr/>
      <dgm:t>
        <a:bodyPr/>
        <a:lstStyle/>
        <a:p>
          <a:endParaRPr lang="ru-RU"/>
        </a:p>
      </dgm:t>
    </dgm:pt>
    <dgm:pt modelId="{1B208627-936F-48CD-B69D-2E88ECF01C2E}">
      <dgm:prSet phldrT="[Текст]" custT="1"/>
      <dgm:spPr/>
      <dgm:t>
        <a:bodyPr/>
        <a:lstStyle/>
        <a:p>
          <a:r>
            <a:rPr lang="ru-RU" sz="2000" b="1" dirty="0" smtClean="0">
              <a:latin typeface="Times New Roman" panose="02020603050405020304" pitchFamily="18" charset="0"/>
              <a:cs typeface="Times New Roman" panose="02020603050405020304" pitchFamily="18" charset="0"/>
            </a:rPr>
            <a:t>Социально-экономический</a:t>
          </a:r>
          <a:endParaRPr lang="ru-RU" sz="1600" b="1" dirty="0">
            <a:latin typeface="Times New Roman" panose="02020603050405020304" pitchFamily="18" charset="0"/>
            <a:cs typeface="Times New Roman" panose="02020603050405020304" pitchFamily="18" charset="0"/>
          </a:endParaRPr>
        </a:p>
      </dgm:t>
    </dgm:pt>
    <dgm:pt modelId="{AA3897A2-654F-4F86-8DCA-04AAE3437E5D}" type="parTrans" cxnId="{C11E6D9B-A644-40CA-BC7B-418AE25190DA}">
      <dgm:prSet/>
      <dgm:spPr/>
      <dgm:t>
        <a:bodyPr/>
        <a:lstStyle/>
        <a:p>
          <a:endParaRPr lang="ru-RU"/>
        </a:p>
      </dgm:t>
    </dgm:pt>
    <dgm:pt modelId="{91396508-48B9-4562-BCD6-EECDF7FBEA22}" type="sibTrans" cxnId="{C11E6D9B-A644-40CA-BC7B-418AE25190DA}">
      <dgm:prSet/>
      <dgm:spPr/>
      <dgm:t>
        <a:bodyPr/>
        <a:lstStyle/>
        <a:p>
          <a:endParaRPr lang="ru-RU"/>
        </a:p>
      </dgm:t>
    </dgm:pt>
    <dgm:pt modelId="{2C3B618D-0CD2-4ABC-8293-8AF3FF21DEC9}">
      <dgm:prSet phldrT="[Текст]" custT="1"/>
      <dgm:spPr/>
      <dgm:t>
        <a:bodyPr/>
        <a:lstStyle/>
        <a:p>
          <a:r>
            <a:rPr lang="ru-RU" sz="2000" b="1" dirty="0" smtClean="0">
              <a:latin typeface="Times New Roman" panose="02020603050405020304" pitchFamily="18" charset="0"/>
              <a:cs typeface="Times New Roman" panose="02020603050405020304" pitchFamily="18" charset="0"/>
            </a:rPr>
            <a:t>Технологический</a:t>
          </a:r>
          <a:endParaRPr lang="ru-RU" sz="2000" b="1" dirty="0">
            <a:latin typeface="Times New Roman" panose="02020603050405020304" pitchFamily="18" charset="0"/>
            <a:cs typeface="Times New Roman" panose="02020603050405020304" pitchFamily="18" charset="0"/>
          </a:endParaRPr>
        </a:p>
      </dgm:t>
    </dgm:pt>
    <dgm:pt modelId="{525B737C-F708-4A2C-A25E-2003314412CB}" type="parTrans" cxnId="{77708DD3-EECA-4610-9B87-6C3F303B2F28}">
      <dgm:prSet/>
      <dgm:spPr/>
      <dgm:t>
        <a:bodyPr/>
        <a:lstStyle/>
        <a:p>
          <a:endParaRPr lang="ru-RU"/>
        </a:p>
      </dgm:t>
    </dgm:pt>
    <dgm:pt modelId="{A76B8029-4E1A-4A26-801A-0CEFB6D211B5}" type="sibTrans" cxnId="{77708DD3-EECA-4610-9B87-6C3F303B2F28}">
      <dgm:prSet/>
      <dgm:spPr/>
      <dgm:t>
        <a:bodyPr/>
        <a:lstStyle/>
        <a:p>
          <a:endParaRPr lang="ru-RU"/>
        </a:p>
      </dgm:t>
    </dgm:pt>
    <dgm:pt modelId="{C29C94B2-0AD2-4FDD-B078-8C70B0560233}">
      <dgm:prSet phldrT="[Текст]" custT="1"/>
      <dgm:spPr/>
      <dgm:t>
        <a:bodyPr/>
        <a:lstStyle/>
        <a:p>
          <a:r>
            <a:rPr lang="ru-RU" sz="2400" b="1" i="0" dirty="0" smtClean="0">
              <a:latin typeface="Times New Roman" panose="02020603050405020304" pitchFamily="18" charset="0"/>
              <a:cs typeface="Times New Roman" panose="02020603050405020304" pitchFamily="18" charset="0"/>
            </a:rPr>
            <a:t>Универсальны</a:t>
          </a:r>
          <a:r>
            <a:rPr lang="ru-RU" sz="2400" b="1" dirty="0" smtClean="0">
              <a:latin typeface="Times New Roman" panose="02020603050405020304" pitchFamily="18" charset="0"/>
              <a:cs typeface="Times New Roman" panose="02020603050405020304" pitchFamily="18" charset="0"/>
            </a:rPr>
            <a:t>й</a:t>
          </a:r>
          <a:endParaRPr lang="ru-RU" sz="2400" b="1" dirty="0">
            <a:latin typeface="Times New Roman" panose="02020603050405020304" pitchFamily="18" charset="0"/>
            <a:cs typeface="Times New Roman" panose="02020603050405020304" pitchFamily="18" charset="0"/>
          </a:endParaRPr>
        </a:p>
      </dgm:t>
    </dgm:pt>
    <dgm:pt modelId="{A1A17157-D6EB-4B34-92D5-CFF9B1466F72}" type="parTrans" cxnId="{F6290F51-BE76-4EDA-97A3-C2D7F81597AC}">
      <dgm:prSet/>
      <dgm:spPr/>
      <dgm:t>
        <a:bodyPr/>
        <a:lstStyle/>
        <a:p>
          <a:endParaRPr lang="ru-RU"/>
        </a:p>
      </dgm:t>
    </dgm:pt>
    <dgm:pt modelId="{9C96C0A7-D971-47F4-B034-1FDD142C648A}" type="sibTrans" cxnId="{F6290F51-BE76-4EDA-97A3-C2D7F81597AC}">
      <dgm:prSet/>
      <dgm:spPr/>
      <dgm:t>
        <a:bodyPr/>
        <a:lstStyle/>
        <a:p>
          <a:endParaRPr lang="ru-RU"/>
        </a:p>
      </dgm:t>
    </dgm:pt>
    <dgm:pt modelId="{31D313CE-211B-43D1-AE3C-F7F8ECBE23D9}">
      <dgm:prSet phldrT="[Текст]" custT="1"/>
      <dgm:spPr/>
      <dgm:t>
        <a:bodyPr/>
        <a:lstStyle/>
        <a:p>
          <a:r>
            <a:rPr lang="ru-RU" sz="2800" b="1" dirty="0" smtClean="0">
              <a:latin typeface="Times New Roman" panose="02020603050405020304" pitchFamily="18" charset="0"/>
              <a:cs typeface="Times New Roman" panose="02020603050405020304" pitchFamily="18" charset="0"/>
            </a:rPr>
            <a:t>Гуманитарный</a:t>
          </a:r>
          <a:endParaRPr lang="ru-RU" sz="1500" b="1" dirty="0">
            <a:latin typeface="Times New Roman" panose="02020603050405020304" pitchFamily="18" charset="0"/>
            <a:cs typeface="Times New Roman" panose="02020603050405020304" pitchFamily="18" charset="0"/>
          </a:endParaRPr>
        </a:p>
      </dgm:t>
    </dgm:pt>
    <dgm:pt modelId="{6AC63BA8-A16F-4F08-9253-9455FEE71DD8}" type="parTrans" cxnId="{F5EA04B7-05F8-470D-AB16-E9222C660410}">
      <dgm:prSet/>
      <dgm:spPr/>
      <dgm:t>
        <a:bodyPr/>
        <a:lstStyle/>
        <a:p>
          <a:endParaRPr lang="ru-RU"/>
        </a:p>
      </dgm:t>
    </dgm:pt>
    <dgm:pt modelId="{747E478C-FB57-4E7F-80DD-3E7ABE283D77}" type="sibTrans" cxnId="{F5EA04B7-05F8-470D-AB16-E9222C660410}">
      <dgm:prSet/>
      <dgm:spPr/>
      <dgm:t>
        <a:bodyPr/>
        <a:lstStyle/>
        <a:p>
          <a:endParaRPr lang="ru-RU"/>
        </a:p>
      </dgm:t>
    </dgm:pt>
    <dgm:pt modelId="{10117E16-13B7-48F7-9D92-AD6D4B89C513}" type="pres">
      <dgm:prSet presAssocID="{5369DEE7-489C-4D8D-A10A-9520D9FBB567}" presName="cycle" presStyleCnt="0">
        <dgm:presLayoutVars>
          <dgm:dir/>
          <dgm:resizeHandles val="exact"/>
        </dgm:presLayoutVars>
      </dgm:prSet>
      <dgm:spPr/>
      <dgm:t>
        <a:bodyPr/>
        <a:lstStyle/>
        <a:p>
          <a:endParaRPr lang="ru-RU"/>
        </a:p>
      </dgm:t>
    </dgm:pt>
    <dgm:pt modelId="{EF9E3888-C2E4-43B8-B5F9-C0AA02F1BB02}" type="pres">
      <dgm:prSet presAssocID="{A81B9B7C-74B2-4EFC-AF2C-9BEA5DE99B69}" presName="node" presStyleLbl="node1" presStyleIdx="0" presStyleCnt="5" custScaleX="136651">
        <dgm:presLayoutVars>
          <dgm:bulletEnabled val="1"/>
        </dgm:presLayoutVars>
      </dgm:prSet>
      <dgm:spPr/>
      <dgm:t>
        <a:bodyPr/>
        <a:lstStyle/>
        <a:p>
          <a:endParaRPr lang="ru-RU"/>
        </a:p>
      </dgm:t>
    </dgm:pt>
    <dgm:pt modelId="{4F80E9FB-8E5D-4E99-A423-CECF891154BD}" type="pres">
      <dgm:prSet presAssocID="{A81B9B7C-74B2-4EFC-AF2C-9BEA5DE99B69}" presName="spNode" presStyleCnt="0"/>
      <dgm:spPr/>
    </dgm:pt>
    <dgm:pt modelId="{D3FF2646-B8FA-4594-9B2B-00C9B0446D7C}" type="pres">
      <dgm:prSet presAssocID="{64BE19C1-4313-4D1B-85B4-222B69423D77}" presName="sibTrans" presStyleLbl="sibTrans1D1" presStyleIdx="0" presStyleCnt="5"/>
      <dgm:spPr/>
      <dgm:t>
        <a:bodyPr/>
        <a:lstStyle/>
        <a:p>
          <a:endParaRPr lang="ru-RU"/>
        </a:p>
      </dgm:t>
    </dgm:pt>
    <dgm:pt modelId="{DD47CDA6-122F-404A-8808-2E2AEF9D8AEB}" type="pres">
      <dgm:prSet presAssocID="{1B208627-936F-48CD-B69D-2E88ECF01C2E}" presName="node" presStyleLbl="node1" presStyleIdx="1" presStyleCnt="5" custScaleX="155912" custRadScaleRad="111630" custRadScaleInc="26810">
        <dgm:presLayoutVars>
          <dgm:bulletEnabled val="1"/>
        </dgm:presLayoutVars>
      </dgm:prSet>
      <dgm:spPr/>
      <dgm:t>
        <a:bodyPr/>
        <a:lstStyle/>
        <a:p>
          <a:endParaRPr lang="ru-RU"/>
        </a:p>
      </dgm:t>
    </dgm:pt>
    <dgm:pt modelId="{BBB840DF-2474-4380-9D2B-AC12519D766C}" type="pres">
      <dgm:prSet presAssocID="{1B208627-936F-48CD-B69D-2E88ECF01C2E}" presName="spNode" presStyleCnt="0"/>
      <dgm:spPr/>
    </dgm:pt>
    <dgm:pt modelId="{2CF72F60-9105-41B3-88A6-E4BCE3ED6D84}" type="pres">
      <dgm:prSet presAssocID="{91396508-48B9-4562-BCD6-EECDF7FBEA22}" presName="sibTrans" presStyleLbl="sibTrans1D1" presStyleIdx="1" presStyleCnt="5"/>
      <dgm:spPr/>
      <dgm:t>
        <a:bodyPr/>
        <a:lstStyle/>
        <a:p>
          <a:endParaRPr lang="ru-RU"/>
        </a:p>
      </dgm:t>
    </dgm:pt>
    <dgm:pt modelId="{C554C7AA-D63F-4AB3-93AE-E030148C0F14}" type="pres">
      <dgm:prSet presAssocID="{2C3B618D-0CD2-4ABC-8293-8AF3FF21DEC9}" presName="node" presStyleLbl="node1" presStyleIdx="2" presStyleCnt="5" custScaleX="163292" custRadScaleRad="105754" custRadScaleInc="-35778">
        <dgm:presLayoutVars>
          <dgm:bulletEnabled val="1"/>
        </dgm:presLayoutVars>
      </dgm:prSet>
      <dgm:spPr/>
      <dgm:t>
        <a:bodyPr/>
        <a:lstStyle/>
        <a:p>
          <a:endParaRPr lang="ru-RU"/>
        </a:p>
      </dgm:t>
    </dgm:pt>
    <dgm:pt modelId="{BDE65B6F-8F66-44A2-9B37-8C91BA0768EF}" type="pres">
      <dgm:prSet presAssocID="{2C3B618D-0CD2-4ABC-8293-8AF3FF21DEC9}" presName="spNode" presStyleCnt="0"/>
      <dgm:spPr/>
    </dgm:pt>
    <dgm:pt modelId="{81516A29-AA36-4274-BA64-C9C541FAC75B}" type="pres">
      <dgm:prSet presAssocID="{A76B8029-4E1A-4A26-801A-0CEFB6D211B5}" presName="sibTrans" presStyleLbl="sibTrans1D1" presStyleIdx="2" presStyleCnt="5"/>
      <dgm:spPr/>
      <dgm:t>
        <a:bodyPr/>
        <a:lstStyle/>
        <a:p>
          <a:endParaRPr lang="ru-RU"/>
        </a:p>
      </dgm:t>
    </dgm:pt>
    <dgm:pt modelId="{364334F5-BFFC-4AAB-8130-7F844D7C8296}" type="pres">
      <dgm:prSet presAssocID="{C29C94B2-0AD2-4FDD-B078-8C70B0560233}" presName="node" presStyleLbl="node1" presStyleIdx="3" presStyleCnt="5" custScaleX="153145" custRadScaleRad="101349" custRadScaleInc="36179">
        <dgm:presLayoutVars>
          <dgm:bulletEnabled val="1"/>
        </dgm:presLayoutVars>
      </dgm:prSet>
      <dgm:spPr/>
      <dgm:t>
        <a:bodyPr/>
        <a:lstStyle/>
        <a:p>
          <a:endParaRPr lang="ru-RU"/>
        </a:p>
      </dgm:t>
    </dgm:pt>
    <dgm:pt modelId="{70001507-0E76-41DF-885A-B7A5E943012A}" type="pres">
      <dgm:prSet presAssocID="{C29C94B2-0AD2-4FDD-B078-8C70B0560233}" presName="spNode" presStyleCnt="0"/>
      <dgm:spPr/>
    </dgm:pt>
    <dgm:pt modelId="{83C8154E-505C-4959-819C-0F8EE8C78491}" type="pres">
      <dgm:prSet presAssocID="{9C96C0A7-D971-47F4-B034-1FDD142C648A}" presName="sibTrans" presStyleLbl="sibTrans1D1" presStyleIdx="3" presStyleCnt="5"/>
      <dgm:spPr/>
      <dgm:t>
        <a:bodyPr/>
        <a:lstStyle/>
        <a:p>
          <a:endParaRPr lang="ru-RU"/>
        </a:p>
      </dgm:t>
    </dgm:pt>
    <dgm:pt modelId="{64A60DA2-65AB-48E4-9C08-96F3F8817ACC}" type="pres">
      <dgm:prSet presAssocID="{31D313CE-211B-43D1-AE3C-F7F8ECBE23D9}" presName="node" presStyleLbl="node1" presStyleIdx="4" presStyleCnt="5" custScaleX="163449" custRadScaleRad="103697" custRadScaleInc="-7588">
        <dgm:presLayoutVars>
          <dgm:bulletEnabled val="1"/>
        </dgm:presLayoutVars>
      </dgm:prSet>
      <dgm:spPr/>
      <dgm:t>
        <a:bodyPr/>
        <a:lstStyle/>
        <a:p>
          <a:endParaRPr lang="ru-RU"/>
        </a:p>
      </dgm:t>
    </dgm:pt>
    <dgm:pt modelId="{50044BA8-C106-4FE6-9BDD-F4B39E130E6E}" type="pres">
      <dgm:prSet presAssocID="{31D313CE-211B-43D1-AE3C-F7F8ECBE23D9}" presName="spNode" presStyleCnt="0"/>
      <dgm:spPr/>
    </dgm:pt>
    <dgm:pt modelId="{8745AD9E-E61A-465F-BAB5-C7D002E15D44}" type="pres">
      <dgm:prSet presAssocID="{747E478C-FB57-4E7F-80DD-3E7ABE283D77}" presName="sibTrans" presStyleLbl="sibTrans1D1" presStyleIdx="4" presStyleCnt="5"/>
      <dgm:spPr/>
      <dgm:t>
        <a:bodyPr/>
        <a:lstStyle/>
        <a:p>
          <a:endParaRPr lang="ru-RU"/>
        </a:p>
      </dgm:t>
    </dgm:pt>
  </dgm:ptLst>
  <dgm:cxnLst>
    <dgm:cxn modelId="{E13B57F1-C874-4D08-B76D-C77C7A8561F8}" type="presOf" srcId="{2C3B618D-0CD2-4ABC-8293-8AF3FF21DEC9}" destId="{C554C7AA-D63F-4AB3-93AE-E030148C0F14}" srcOrd="0" destOrd="0" presId="urn:microsoft.com/office/officeart/2005/8/layout/cycle6"/>
    <dgm:cxn modelId="{9B1DB750-79B2-4C60-A03D-3A8764B7FEED}" type="presOf" srcId="{9C96C0A7-D971-47F4-B034-1FDD142C648A}" destId="{83C8154E-505C-4959-819C-0F8EE8C78491}" srcOrd="0" destOrd="0" presId="urn:microsoft.com/office/officeart/2005/8/layout/cycle6"/>
    <dgm:cxn modelId="{F6290F51-BE76-4EDA-97A3-C2D7F81597AC}" srcId="{5369DEE7-489C-4D8D-A10A-9520D9FBB567}" destId="{C29C94B2-0AD2-4FDD-B078-8C70B0560233}" srcOrd="3" destOrd="0" parTransId="{A1A17157-D6EB-4B34-92D5-CFF9B1466F72}" sibTransId="{9C96C0A7-D971-47F4-B034-1FDD142C648A}"/>
    <dgm:cxn modelId="{F3107465-CE96-4E85-98A7-DC6C3995D350}" type="presOf" srcId="{A76B8029-4E1A-4A26-801A-0CEFB6D211B5}" destId="{81516A29-AA36-4274-BA64-C9C541FAC75B}" srcOrd="0" destOrd="0" presId="urn:microsoft.com/office/officeart/2005/8/layout/cycle6"/>
    <dgm:cxn modelId="{F5EA04B7-05F8-470D-AB16-E9222C660410}" srcId="{5369DEE7-489C-4D8D-A10A-9520D9FBB567}" destId="{31D313CE-211B-43D1-AE3C-F7F8ECBE23D9}" srcOrd="4" destOrd="0" parTransId="{6AC63BA8-A16F-4F08-9253-9455FEE71DD8}" sibTransId="{747E478C-FB57-4E7F-80DD-3E7ABE283D77}"/>
    <dgm:cxn modelId="{4798046D-ED61-4BD9-BB99-7A4934EA8561}" type="presOf" srcId="{31D313CE-211B-43D1-AE3C-F7F8ECBE23D9}" destId="{64A60DA2-65AB-48E4-9C08-96F3F8817ACC}" srcOrd="0" destOrd="0" presId="urn:microsoft.com/office/officeart/2005/8/layout/cycle6"/>
    <dgm:cxn modelId="{48C8BA76-1277-4F36-94F9-A754874012FF}" type="presOf" srcId="{64BE19C1-4313-4D1B-85B4-222B69423D77}" destId="{D3FF2646-B8FA-4594-9B2B-00C9B0446D7C}" srcOrd="0" destOrd="0" presId="urn:microsoft.com/office/officeart/2005/8/layout/cycle6"/>
    <dgm:cxn modelId="{C11E6D9B-A644-40CA-BC7B-418AE25190DA}" srcId="{5369DEE7-489C-4D8D-A10A-9520D9FBB567}" destId="{1B208627-936F-48CD-B69D-2E88ECF01C2E}" srcOrd="1" destOrd="0" parTransId="{AA3897A2-654F-4F86-8DCA-04AAE3437E5D}" sibTransId="{91396508-48B9-4562-BCD6-EECDF7FBEA22}"/>
    <dgm:cxn modelId="{2202AC45-A2D4-4E78-AFF9-28398B3D662E}" type="presOf" srcId="{5369DEE7-489C-4D8D-A10A-9520D9FBB567}" destId="{10117E16-13B7-48F7-9D92-AD6D4B89C513}" srcOrd="0" destOrd="0" presId="urn:microsoft.com/office/officeart/2005/8/layout/cycle6"/>
    <dgm:cxn modelId="{3E63B96A-F8A9-4FC6-B6D7-A061D93F82EB}" type="presOf" srcId="{747E478C-FB57-4E7F-80DD-3E7ABE283D77}" destId="{8745AD9E-E61A-465F-BAB5-C7D002E15D44}" srcOrd="0" destOrd="0" presId="urn:microsoft.com/office/officeart/2005/8/layout/cycle6"/>
    <dgm:cxn modelId="{765C15AA-E3FA-4D32-8BE7-CDFC4A07CF47}" type="presOf" srcId="{91396508-48B9-4562-BCD6-EECDF7FBEA22}" destId="{2CF72F60-9105-41B3-88A6-E4BCE3ED6D84}" srcOrd="0" destOrd="0" presId="urn:microsoft.com/office/officeart/2005/8/layout/cycle6"/>
    <dgm:cxn modelId="{77708DD3-EECA-4610-9B87-6C3F303B2F28}" srcId="{5369DEE7-489C-4D8D-A10A-9520D9FBB567}" destId="{2C3B618D-0CD2-4ABC-8293-8AF3FF21DEC9}" srcOrd="2" destOrd="0" parTransId="{525B737C-F708-4A2C-A25E-2003314412CB}" sibTransId="{A76B8029-4E1A-4A26-801A-0CEFB6D211B5}"/>
    <dgm:cxn modelId="{FFD6BB29-9D52-4E45-B210-3CA1D2DC6194}" type="presOf" srcId="{A81B9B7C-74B2-4EFC-AF2C-9BEA5DE99B69}" destId="{EF9E3888-C2E4-43B8-B5F9-C0AA02F1BB02}" srcOrd="0" destOrd="0" presId="urn:microsoft.com/office/officeart/2005/8/layout/cycle6"/>
    <dgm:cxn modelId="{2113FA78-EB9E-44E4-AAC5-4C4FC1606374}" type="presOf" srcId="{C29C94B2-0AD2-4FDD-B078-8C70B0560233}" destId="{364334F5-BFFC-4AAB-8130-7F844D7C8296}" srcOrd="0" destOrd="0" presId="urn:microsoft.com/office/officeart/2005/8/layout/cycle6"/>
    <dgm:cxn modelId="{33CA20AC-E9A4-4666-A216-BC83551A0485}" srcId="{5369DEE7-489C-4D8D-A10A-9520D9FBB567}" destId="{A81B9B7C-74B2-4EFC-AF2C-9BEA5DE99B69}" srcOrd="0" destOrd="0" parTransId="{35CFB229-2278-4DDE-9D8A-A1D787A4B64F}" sibTransId="{64BE19C1-4313-4D1B-85B4-222B69423D77}"/>
    <dgm:cxn modelId="{CDDE4192-4774-4E2E-B037-E29C5066842F}" type="presOf" srcId="{1B208627-936F-48CD-B69D-2E88ECF01C2E}" destId="{DD47CDA6-122F-404A-8808-2E2AEF9D8AEB}" srcOrd="0" destOrd="0" presId="urn:microsoft.com/office/officeart/2005/8/layout/cycle6"/>
    <dgm:cxn modelId="{6F865D34-B36F-46EC-A655-62746FC011E3}" type="presParOf" srcId="{10117E16-13B7-48F7-9D92-AD6D4B89C513}" destId="{EF9E3888-C2E4-43B8-B5F9-C0AA02F1BB02}" srcOrd="0" destOrd="0" presId="urn:microsoft.com/office/officeart/2005/8/layout/cycle6"/>
    <dgm:cxn modelId="{B61A09F6-9E9E-4EF6-8147-8181B2EA0875}" type="presParOf" srcId="{10117E16-13B7-48F7-9D92-AD6D4B89C513}" destId="{4F80E9FB-8E5D-4E99-A423-CECF891154BD}" srcOrd="1" destOrd="0" presId="urn:microsoft.com/office/officeart/2005/8/layout/cycle6"/>
    <dgm:cxn modelId="{E5FDAD18-9B2F-4D93-8ED1-8F661A1B7661}" type="presParOf" srcId="{10117E16-13B7-48F7-9D92-AD6D4B89C513}" destId="{D3FF2646-B8FA-4594-9B2B-00C9B0446D7C}" srcOrd="2" destOrd="0" presId="urn:microsoft.com/office/officeart/2005/8/layout/cycle6"/>
    <dgm:cxn modelId="{71471620-306A-4D33-9C97-6198B84A8BD4}" type="presParOf" srcId="{10117E16-13B7-48F7-9D92-AD6D4B89C513}" destId="{DD47CDA6-122F-404A-8808-2E2AEF9D8AEB}" srcOrd="3" destOrd="0" presId="urn:microsoft.com/office/officeart/2005/8/layout/cycle6"/>
    <dgm:cxn modelId="{26AE55AA-3D67-4A98-B72D-9E75A5BC7B07}" type="presParOf" srcId="{10117E16-13B7-48F7-9D92-AD6D4B89C513}" destId="{BBB840DF-2474-4380-9D2B-AC12519D766C}" srcOrd="4" destOrd="0" presId="urn:microsoft.com/office/officeart/2005/8/layout/cycle6"/>
    <dgm:cxn modelId="{6327D1B9-C2C5-40BF-A231-64739DEE3499}" type="presParOf" srcId="{10117E16-13B7-48F7-9D92-AD6D4B89C513}" destId="{2CF72F60-9105-41B3-88A6-E4BCE3ED6D84}" srcOrd="5" destOrd="0" presId="urn:microsoft.com/office/officeart/2005/8/layout/cycle6"/>
    <dgm:cxn modelId="{A1ABF646-44E8-450F-8665-00A3BB1060C8}" type="presParOf" srcId="{10117E16-13B7-48F7-9D92-AD6D4B89C513}" destId="{C554C7AA-D63F-4AB3-93AE-E030148C0F14}" srcOrd="6" destOrd="0" presId="urn:microsoft.com/office/officeart/2005/8/layout/cycle6"/>
    <dgm:cxn modelId="{4F6F1135-52DE-474E-B6A8-4DD881C0C97F}" type="presParOf" srcId="{10117E16-13B7-48F7-9D92-AD6D4B89C513}" destId="{BDE65B6F-8F66-44A2-9B37-8C91BA0768EF}" srcOrd="7" destOrd="0" presId="urn:microsoft.com/office/officeart/2005/8/layout/cycle6"/>
    <dgm:cxn modelId="{C5A6A747-69F7-42F1-A77D-FD0883B64445}" type="presParOf" srcId="{10117E16-13B7-48F7-9D92-AD6D4B89C513}" destId="{81516A29-AA36-4274-BA64-C9C541FAC75B}" srcOrd="8" destOrd="0" presId="urn:microsoft.com/office/officeart/2005/8/layout/cycle6"/>
    <dgm:cxn modelId="{C1120EEC-CC20-4CEC-BEF0-CD593EA6F712}" type="presParOf" srcId="{10117E16-13B7-48F7-9D92-AD6D4B89C513}" destId="{364334F5-BFFC-4AAB-8130-7F844D7C8296}" srcOrd="9" destOrd="0" presId="urn:microsoft.com/office/officeart/2005/8/layout/cycle6"/>
    <dgm:cxn modelId="{C9B26988-EA84-40B4-A171-0EE8AC36D077}" type="presParOf" srcId="{10117E16-13B7-48F7-9D92-AD6D4B89C513}" destId="{70001507-0E76-41DF-885A-B7A5E943012A}" srcOrd="10" destOrd="0" presId="urn:microsoft.com/office/officeart/2005/8/layout/cycle6"/>
    <dgm:cxn modelId="{3796EA11-A102-412C-9F34-02B1900C4C00}" type="presParOf" srcId="{10117E16-13B7-48F7-9D92-AD6D4B89C513}" destId="{83C8154E-505C-4959-819C-0F8EE8C78491}" srcOrd="11" destOrd="0" presId="urn:microsoft.com/office/officeart/2005/8/layout/cycle6"/>
    <dgm:cxn modelId="{36B36EC5-D623-408A-81C8-506376C6C9A9}" type="presParOf" srcId="{10117E16-13B7-48F7-9D92-AD6D4B89C513}" destId="{64A60DA2-65AB-48E4-9C08-96F3F8817ACC}" srcOrd="12" destOrd="0" presId="urn:microsoft.com/office/officeart/2005/8/layout/cycle6"/>
    <dgm:cxn modelId="{83D56FB0-2015-4429-9710-1A513A171B95}" type="presParOf" srcId="{10117E16-13B7-48F7-9D92-AD6D4B89C513}" destId="{50044BA8-C106-4FE6-9BDD-F4B39E130E6E}" srcOrd="13" destOrd="0" presId="urn:microsoft.com/office/officeart/2005/8/layout/cycle6"/>
    <dgm:cxn modelId="{BDB8F666-BC1F-415D-9FF2-6571706D78AE}" type="presParOf" srcId="{10117E16-13B7-48F7-9D92-AD6D4B89C513}" destId="{8745AD9E-E61A-465F-BAB5-C7D002E15D44}"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E3888-C2E4-43B8-B5F9-C0AA02F1BB02}">
      <dsp:nvSpPr>
        <dsp:cNvPr id="0" name=""/>
        <dsp:cNvSpPr/>
      </dsp:nvSpPr>
      <dsp:spPr>
        <a:xfrm>
          <a:off x="3089760" y="2361"/>
          <a:ext cx="2326266" cy="110652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anose="02020603050405020304" pitchFamily="18" charset="0"/>
              <a:cs typeface="Times New Roman" panose="02020603050405020304" pitchFamily="18" charset="0"/>
            </a:rPr>
            <a:t>Естественно-научный</a:t>
          </a:r>
          <a:endParaRPr lang="ru-RU" sz="1800" b="1" kern="1200" dirty="0">
            <a:latin typeface="Times New Roman" panose="02020603050405020304" pitchFamily="18" charset="0"/>
            <a:cs typeface="Times New Roman" panose="02020603050405020304" pitchFamily="18" charset="0"/>
          </a:endParaRPr>
        </a:p>
      </dsp:txBody>
      <dsp:txXfrm>
        <a:off x="3143776" y="56377"/>
        <a:ext cx="2218234" cy="998489"/>
      </dsp:txXfrm>
    </dsp:sp>
    <dsp:sp modelId="{D3FF2646-B8FA-4594-9B2B-00C9B0446D7C}">
      <dsp:nvSpPr>
        <dsp:cNvPr id="0" name=""/>
        <dsp:cNvSpPr/>
      </dsp:nvSpPr>
      <dsp:spPr>
        <a:xfrm>
          <a:off x="2449670" y="753301"/>
          <a:ext cx="4422310" cy="4422310"/>
        </a:xfrm>
        <a:custGeom>
          <a:avLst/>
          <a:gdLst/>
          <a:ahLst/>
          <a:cxnLst/>
          <a:rect l="0" t="0" r="0" b="0"/>
          <a:pathLst>
            <a:path>
              <a:moveTo>
                <a:pt x="2979094" y="137637"/>
              </a:moveTo>
              <a:arcTo wR="2211155" hR="2211155" stAng="17419344" swAng="210199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47CDA6-122F-404A-8808-2E2AEF9D8AEB}">
      <dsp:nvSpPr>
        <dsp:cNvPr id="0" name=""/>
        <dsp:cNvSpPr/>
      </dsp:nvSpPr>
      <dsp:spPr>
        <a:xfrm>
          <a:off x="5344012" y="1718645"/>
          <a:ext cx="2654154" cy="1106521"/>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latin typeface="Times New Roman" panose="02020603050405020304" pitchFamily="18" charset="0"/>
              <a:cs typeface="Times New Roman" panose="02020603050405020304" pitchFamily="18" charset="0"/>
            </a:rPr>
            <a:t>Социально-экономический</a:t>
          </a:r>
          <a:endParaRPr lang="ru-RU" sz="1600" b="1" kern="1200" dirty="0">
            <a:latin typeface="Times New Roman" panose="02020603050405020304" pitchFamily="18" charset="0"/>
            <a:cs typeface="Times New Roman" panose="02020603050405020304" pitchFamily="18" charset="0"/>
          </a:endParaRPr>
        </a:p>
      </dsp:txBody>
      <dsp:txXfrm>
        <a:off x="5398028" y="1772661"/>
        <a:ext cx="2546122" cy="998489"/>
      </dsp:txXfrm>
    </dsp:sp>
    <dsp:sp modelId="{2CF72F60-9105-41B3-88A6-E4BCE3ED6D84}">
      <dsp:nvSpPr>
        <dsp:cNvPr id="0" name=""/>
        <dsp:cNvSpPr/>
      </dsp:nvSpPr>
      <dsp:spPr>
        <a:xfrm>
          <a:off x="2312303" y="364716"/>
          <a:ext cx="4422310" cy="4422310"/>
        </a:xfrm>
        <a:custGeom>
          <a:avLst/>
          <a:gdLst/>
          <a:ahLst/>
          <a:cxnLst/>
          <a:rect l="0" t="0" r="0" b="0"/>
          <a:pathLst>
            <a:path>
              <a:moveTo>
                <a:pt x="4406908" y="2471684"/>
              </a:moveTo>
              <a:arcTo wR="2211155" hR="2211155" stAng="405995" swAng="1742830"/>
            </a:path>
          </a:pathLst>
        </a:custGeom>
        <a:noFill/>
        <a:ln w="9525" cap="flat" cmpd="sng" algn="ctr">
          <a:solidFill>
            <a:schemeClr val="accent2">
              <a:hueOff val="1170380"/>
              <a:satOff val="-1460"/>
              <a:lumOff val="343"/>
              <a:alphaOff val="0"/>
            </a:schemeClr>
          </a:solidFill>
          <a:prstDash val="solid"/>
        </a:ln>
        <a:effectLst/>
      </dsp:spPr>
      <dsp:style>
        <a:lnRef idx="1">
          <a:scrgbClr r="0" g="0" b="0"/>
        </a:lnRef>
        <a:fillRef idx="0">
          <a:scrgbClr r="0" g="0" b="0"/>
        </a:fillRef>
        <a:effectRef idx="0">
          <a:scrgbClr r="0" g="0" b="0"/>
        </a:effectRef>
        <a:fontRef idx="minor"/>
      </dsp:style>
    </dsp:sp>
    <dsp:sp modelId="{C554C7AA-D63F-4AB3-93AE-E030148C0F14}">
      <dsp:nvSpPr>
        <dsp:cNvPr id="0" name=""/>
        <dsp:cNvSpPr/>
      </dsp:nvSpPr>
      <dsp:spPr>
        <a:xfrm>
          <a:off x="4504518" y="3878888"/>
          <a:ext cx="2779787" cy="1106521"/>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latin typeface="Times New Roman" panose="02020603050405020304" pitchFamily="18" charset="0"/>
              <a:cs typeface="Times New Roman" panose="02020603050405020304" pitchFamily="18" charset="0"/>
            </a:rPr>
            <a:t>Технологический</a:t>
          </a:r>
          <a:endParaRPr lang="ru-RU" sz="2000" b="1" kern="1200" dirty="0">
            <a:latin typeface="Times New Roman" panose="02020603050405020304" pitchFamily="18" charset="0"/>
            <a:cs typeface="Times New Roman" panose="02020603050405020304" pitchFamily="18" charset="0"/>
          </a:endParaRPr>
        </a:p>
      </dsp:txBody>
      <dsp:txXfrm>
        <a:off x="4558534" y="3932904"/>
        <a:ext cx="2671755" cy="998489"/>
      </dsp:txXfrm>
    </dsp:sp>
    <dsp:sp modelId="{81516A29-AA36-4274-BA64-C9C541FAC75B}">
      <dsp:nvSpPr>
        <dsp:cNvPr id="0" name=""/>
        <dsp:cNvSpPr/>
      </dsp:nvSpPr>
      <dsp:spPr>
        <a:xfrm>
          <a:off x="2198642" y="641020"/>
          <a:ext cx="4422310" cy="4422310"/>
        </a:xfrm>
        <a:custGeom>
          <a:avLst/>
          <a:gdLst/>
          <a:ahLst/>
          <a:cxnLst/>
          <a:rect l="0" t="0" r="0" b="0"/>
          <a:pathLst>
            <a:path>
              <a:moveTo>
                <a:pt x="2779612" y="4347990"/>
              </a:moveTo>
              <a:arcTo wR="2211155" hR="2211155" stAng="4506166" swAng="2145564"/>
            </a:path>
          </a:pathLst>
        </a:custGeom>
        <a:noFill/>
        <a:ln w="9525" cap="flat" cmpd="sng" algn="ctr">
          <a:solidFill>
            <a:schemeClr val="accent2">
              <a:hueOff val="2340759"/>
              <a:satOff val="-2919"/>
              <a:lumOff val="686"/>
              <a:alphaOff val="0"/>
            </a:schemeClr>
          </a:solidFill>
          <a:prstDash val="solid"/>
        </a:ln>
        <a:effectLst/>
      </dsp:spPr>
      <dsp:style>
        <a:lnRef idx="1">
          <a:scrgbClr r="0" g="0" b="0"/>
        </a:lnRef>
        <a:fillRef idx="0">
          <a:scrgbClr r="0" g="0" b="0"/>
        </a:fillRef>
        <a:effectRef idx="0">
          <a:scrgbClr r="0" g="0" b="0"/>
        </a:effectRef>
        <a:fontRef idx="minor"/>
      </dsp:style>
    </dsp:sp>
    <dsp:sp modelId="{364334F5-BFFC-4AAB-8130-7F844D7C8296}">
      <dsp:nvSpPr>
        <dsp:cNvPr id="0" name=""/>
        <dsp:cNvSpPr/>
      </dsp:nvSpPr>
      <dsp:spPr>
        <a:xfrm>
          <a:off x="1373546" y="3806875"/>
          <a:ext cx="2607050" cy="1106521"/>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i="0" kern="1200" dirty="0" smtClean="0">
              <a:latin typeface="Times New Roman" panose="02020603050405020304" pitchFamily="18" charset="0"/>
              <a:cs typeface="Times New Roman" panose="02020603050405020304" pitchFamily="18" charset="0"/>
            </a:rPr>
            <a:t>Универсальны</a:t>
          </a:r>
          <a:r>
            <a:rPr lang="ru-RU" sz="2400" b="1" kern="1200" dirty="0" smtClean="0">
              <a:latin typeface="Times New Roman" panose="02020603050405020304" pitchFamily="18" charset="0"/>
              <a:cs typeface="Times New Roman" panose="02020603050405020304" pitchFamily="18" charset="0"/>
            </a:rPr>
            <a:t>й</a:t>
          </a:r>
          <a:endParaRPr lang="ru-RU" sz="2400" b="1" kern="1200" dirty="0">
            <a:latin typeface="Times New Roman" panose="02020603050405020304" pitchFamily="18" charset="0"/>
            <a:cs typeface="Times New Roman" panose="02020603050405020304" pitchFamily="18" charset="0"/>
          </a:endParaRPr>
        </a:p>
      </dsp:txBody>
      <dsp:txXfrm>
        <a:off x="1427562" y="3860891"/>
        <a:ext cx="2499018" cy="998489"/>
      </dsp:txXfrm>
    </dsp:sp>
    <dsp:sp modelId="{83C8154E-505C-4959-819C-0F8EE8C78491}">
      <dsp:nvSpPr>
        <dsp:cNvPr id="0" name=""/>
        <dsp:cNvSpPr/>
      </dsp:nvSpPr>
      <dsp:spPr>
        <a:xfrm>
          <a:off x="1961589" y="472880"/>
          <a:ext cx="4422310" cy="4422310"/>
        </a:xfrm>
        <a:custGeom>
          <a:avLst/>
          <a:gdLst/>
          <a:ahLst/>
          <a:cxnLst/>
          <a:rect l="0" t="0" r="0" b="0"/>
          <a:pathLst>
            <a:path>
              <a:moveTo>
                <a:pt x="300411" y="3323929"/>
              </a:moveTo>
              <a:arcTo wR="2211155" hR="2211155" stAng="8987067" swAng="1799280"/>
            </a:path>
          </a:pathLst>
        </a:custGeom>
        <a:noFill/>
        <a:ln w="9525" cap="flat" cmpd="sng" algn="ctr">
          <a:solidFill>
            <a:schemeClr val="accent2">
              <a:hueOff val="3511139"/>
              <a:satOff val="-4379"/>
              <a:lumOff val="1030"/>
              <a:alphaOff val="0"/>
            </a:schemeClr>
          </a:solidFill>
          <a:prstDash val="solid"/>
        </a:ln>
        <a:effectLst/>
      </dsp:spPr>
      <dsp:style>
        <a:lnRef idx="1">
          <a:scrgbClr r="0" g="0" b="0"/>
        </a:lnRef>
        <a:fillRef idx="0">
          <a:scrgbClr r="0" g="0" b="0"/>
        </a:fillRef>
        <a:effectRef idx="0">
          <a:scrgbClr r="0" g="0" b="0"/>
        </a:effectRef>
        <a:fontRef idx="minor"/>
      </dsp:style>
    </dsp:sp>
    <dsp:sp modelId="{64A60DA2-65AB-48E4-9C08-96F3F8817ACC}">
      <dsp:nvSpPr>
        <dsp:cNvPr id="0" name=""/>
        <dsp:cNvSpPr/>
      </dsp:nvSpPr>
      <dsp:spPr>
        <a:xfrm>
          <a:off x="659569" y="1574629"/>
          <a:ext cx="2782460" cy="1106521"/>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latin typeface="Times New Roman" panose="02020603050405020304" pitchFamily="18" charset="0"/>
              <a:cs typeface="Times New Roman" panose="02020603050405020304" pitchFamily="18" charset="0"/>
            </a:rPr>
            <a:t>Гуманитарный</a:t>
          </a:r>
          <a:endParaRPr lang="ru-RU" sz="1500" b="1" kern="1200" dirty="0">
            <a:latin typeface="Times New Roman" panose="02020603050405020304" pitchFamily="18" charset="0"/>
            <a:cs typeface="Times New Roman" panose="02020603050405020304" pitchFamily="18" charset="0"/>
          </a:endParaRPr>
        </a:p>
      </dsp:txBody>
      <dsp:txXfrm>
        <a:off x="713585" y="1628645"/>
        <a:ext cx="2674428" cy="998489"/>
      </dsp:txXfrm>
    </dsp:sp>
    <dsp:sp modelId="{8745AD9E-E61A-465F-BAB5-C7D002E15D44}">
      <dsp:nvSpPr>
        <dsp:cNvPr id="0" name=""/>
        <dsp:cNvSpPr/>
      </dsp:nvSpPr>
      <dsp:spPr>
        <a:xfrm>
          <a:off x="1886217" y="643338"/>
          <a:ext cx="4422310" cy="4422310"/>
        </a:xfrm>
        <a:custGeom>
          <a:avLst/>
          <a:gdLst/>
          <a:ahLst/>
          <a:cxnLst/>
          <a:rect l="0" t="0" r="0" b="0"/>
          <a:pathLst>
            <a:path>
              <a:moveTo>
                <a:pt x="414168" y="922726"/>
              </a:moveTo>
              <a:arcTo wR="2211155" hR="2211155" stAng="12938418" swAng="1618648"/>
            </a:path>
          </a:pathLst>
        </a:custGeom>
        <a:noFill/>
        <a:ln w="9525" cap="flat" cmpd="sng" algn="ctr">
          <a:solidFill>
            <a:schemeClr val="accent2">
              <a:hueOff val="4681519"/>
              <a:satOff val="-5839"/>
              <a:lumOff val="137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2AF4F-D4F3-47C4-A954-B7C15D21F799}" type="datetimeFigureOut">
              <a:rPr lang="ru-RU" smtClean="0"/>
              <a:t>04.02.2016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8B2DA-9204-419E-A406-8B5AB9B74585}" type="slidenum">
              <a:rPr lang="ru-RU" smtClean="0"/>
              <a:t>‹#›</a:t>
            </a:fld>
            <a:endParaRPr lang="ru-RU"/>
          </a:p>
        </p:txBody>
      </p:sp>
    </p:spTree>
    <p:extLst>
      <p:ext uri="{BB962C8B-B14F-4D97-AF65-F5344CB8AC3E}">
        <p14:creationId xmlns:p14="http://schemas.microsoft.com/office/powerpoint/2010/main" val="262974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Перечень учебных предметов и уровень их изучения заданы ФГОС</a:t>
            </a:r>
            <a:endParaRPr lang="ru-RU" dirty="0"/>
          </a:p>
        </p:txBody>
      </p:sp>
      <p:sp>
        <p:nvSpPr>
          <p:cNvPr id="4" name="Номер слайда 3"/>
          <p:cNvSpPr>
            <a:spLocks noGrp="1"/>
          </p:cNvSpPr>
          <p:nvPr>
            <p:ph type="sldNum" sz="quarter" idx="10"/>
          </p:nvPr>
        </p:nvSpPr>
        <p:spPr/>
        <p:txBody>
          <a:bodyPr/>
          <a:lstStyle/>
          <a:p>
            <a:fld id="{74051204-AD07-410A-ADFB-28DCF0B0C1BC}" type="slidenum">
              <a:rPr lang="ru-RU" smtClean="0"/>
              <a:t>18</a:t>
            </a:fld>
            <a:endParaRPr lang="ru-RU"/>
          </a:p>
        </p:txBody>
      </p:sp>
    </p:spTree>
    <p:extLst>
      <p:ext uri="{BB962C8B-B14F-4D97-AF65-F5344CB8AC3E}">
        <p14:creationId xmlns:p14="http://schemas.microsoft.com/office/powerpoint/2010/main" val="349744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1FFF7"/>
            </a:gs>
            <a:gs pos="100000">
              <a:srgbClr val="E5C9E7"/>
            </a:gs>
            <a:gs pos="59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2.bp.blogspot.com/-9NhK7TuoBj8/T-a3o-9wWnI/AAAAAAAAGeI/ttjoS6qYf3c/s1600/s640x4801.jpe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ogle.ru/url?sa=t&amp;rct=j&amp;q=&amp;esrc=s&amp;source=web&amp;cd=6&amp;ved=0ahUKEwjmgqDatt3KAhVnKXIKHY3EB78QFgg3MAU&amp;url=http://wiki.iro23.ru/images/8/82/Vebinar_16.10.15.pptx&amp;usg=AFQjCNH__MeZtbNtLypyjzZkuJr4A_zfUQ&amp;sig2=TUKUjdM3SQRHTqnIZKKxMQ&amp;bvm=bv.113370389,d.bGQ"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917456" y="2276872"/>
            <a:ext cx="7629076" cy="1077218"/>
          </a:xfrm>
          <a:prstGeom prst="rect">
            <a:avLst/>
          </a:prstGeom>
          <a:noFill/>
        </p:spPr>
        <p:txBody>
          <a:bodyPr wrap="none" lIns="91440" tIns="45720" rIns="91440" bIns="45720">
            <a:spAutoFit/>
          </a:bodyPr>
          <a:lstStyle/>
          <a:p>
            <a:pPr algn="ct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Примерный учебный план</a:t>
            </a:r>
          </a:p>
          <a:p>
            <a:pPr algn="ct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Среднего общего образования</a:t>
            </a:r>
            <a:endPar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935595" y="222912"/>
            <a:ext cx="7592777" cy="830997"/>
          </a:xfrm>
          <a:prstGeom prst="rect">
            <a:avLst/>
          </a:prstGeom>
          <a:noFill/>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Государственное автономное образовательное учреждение дополнительного профессионального образования Свердловской области</a:t>
            </a:r>
          </a:p>
          <a:p>
            <a:pPr algn="ctr"/>
            <a:r>
              <a:rPr lang="ru-RU" sz="1200" dirty="0" smtClean="0">
                <a:latin typeface="Times New Roman" panose="02020603050405020304" pitchFamily="18" charset="0"/>
                <a:cs typeface="Times New Roman" panose="02020603050405020304" pitchFamily="18" charset="0"/>
              </a:rPr>
              <a:t>«Институт развития образования»</a:t>
            </a:r>
          </a:p>
          <a:p>
            <a:pPr algn="ctr"/>
            <a:r>
              <a:rPr lang="ru-RU" sz="1200" dirty="0" smtClean="0">
                <a:latin typeface="Times New Roman" panose="02020603050405020304" pitchFamily="18" charset="0"/>
                <a:cs typeface="Times New Roman" panose="02020603050405020304" pitchFamily="18" charset="0"/>
              </a:rPr>
              <a:t>Нижнетагильский филиал</a:t>
            </a:r>
          </a:p>
        </p:txBody>
      </p:sp>
      <p:pic>
        <p:nvPicPr>
          <p:cNvPr id="4" name="Picture 2" descr="http://roboart.umi.ru/images/cms/data/uch_pl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9828" y="4077072"/>
            <a:ext cx="3341689" cy="2232248"/>
          </a:xfrm>
          <a:prstGeom prst="rect">
            <a:avLst/>
          </a:prstGeom>
          <a:ln w="12700">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52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016246" y="107012"/>
            <a:ext cx="5169364" cy="523220"/>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Особенности ФГОС СОО</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338898" y="6298452"/>
            <a:ext cx="8666663" cy="577081"/>
          </a:xfrm>
          <a:prstGeom prst="rect">
            <a:avLst/>
          </a:prstGeom>
          <a:noFill/>
        </p:spPr>
        <p:txBody>
          <a:bodyPr wrap="square" rtlCol="0">
            <a:spAutoFit/>
          </a:bodyPr>
          <a:lstStyle/>
          <a:p>
            <a:r>
              <a:rPr lang="ru-RU" sz="1050" b="1" dirty="0" smtClean="0">
                <a:latin typeface="Times New Roman" panose="02020603050405020304" pitchFamily="18" charset="0"/>
                <a:cs typeface="Times New Roman" panose="02020603050405020304" pitchFamily="18" charset="0"/>
              </a:rPr>
              <a:t>* Приказ </a:t>
            </a:r>
            <a:r>
              <a:rPr lang="ru-RU" sz="1050" b="1" dirty="0">
                <a:latin typeface="Times New Roman" panose="02020603050405020304" pitchFamily="18" charset="0"/>
                <a:cs typeface="Times New Roman" panose="02020603050405020304" pitchFamily="18" charset="0"/>
              </a:rPr>
              <a:t>Министерства образования и науки Российской Федерации (Минобрнауки России) от 17 мая 2012 г. N 413 г. Москва "Об утверждении федерального государственного образовательного стандарта среднего (полного) общего образования"</a:t>
            </a:r>
          </a:p>
          <a:p>
            <a:endParaRPr lang="ru-RU" sz="105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64691" y="1499296"/>
            <a:ext cx="3240360" cy="83099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dirty="0" smtClean="0">
                <a:ln w="0"/>
                <a:solidFill>
                  <a:srgbClr val="00206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5 профилей обучения</a:t>
            </a:r>
            <a:endParaRPr lang="ru-RU" sz="2400" b="1" cap="all" dirty="0">
              <a:ln w="0"/>
              <a:solidFill>
                <a:srgbClr val="00206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4860032" y="1196752"/>
            <a:ext cx="3672408" cy="2585323"/>
          </a:xfrm>
          <a:prstGeom prst="rect">
            <a:avLst/>
          </a:prstGeom>
          <a:noFill/>
        </p:spPr>
        <p:txBody>
          <a:bodyPr wrap="square" rtlCol="0">
            <a:spAutoFit/>
          </a:bodyPr>
          <a:lstStyle/>
          <a:p>
            <a:pPr algn="ctr"/>
            <a:r>
              <a:rPr lang="ru-RU" b="1" dirty="0" smtClean="0">
                <a:latin typeface="Times New Roman" panose="02020603050405020304" pitchFamily="18" charset="0"/>
                <a:cs typeface="Times New Roman" panose="02020603050405020304" pitchFamily="18" charset="0"/>
              </a:rPr>
              <a:t>Учебный </a:t>
            </a:r>
            <a:r>
              <a:rPr lang="ru-RU" b="1" dirty="0">
                <a:latin typeface="Times New Roman" panose="02020603050405020304" pitchFamily="18" charset="0"/>
                <a:cs typeface="Times New Roman" panose="02020603050405020304" pitchFamily="18" charset="0"/>
              </a:rPr>
              <a:t>план </a:t>
            </a: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должен </a:t>
            </a:r>
            <a:r>
              <a:rPr lang="ru-RU" b="1" dirty="0">
                <a:latin typeface="Times New Roman" panose="02020603050405020304" pitchFamily="18" charset="0"/>
                <a:cs typeface="Times New Roman" panose="02020603050405020304" pitchFamily="18" charset="0"/>
              </a:rPr>
              <a:t>содержать </a:t>
            </a:r>
            <a:endParaRPr lang="ru-RU" b="1" dirty="0" smtClean="0">
              <a:latin typeface="Times New Roman" panose="02020603050405020304" pitchFamily="18" charset="0"/>
              <a:cs typeface="Times New Roman" panose="02020603050405020304" pitchFamily="18" charset="0"/>
            </a:endParaRPr>
          </a:p>
          <a:p>
            <a:pPr algn="ctr"/>
            <a:r>
              <a:rPr lang="ru-RU" b="1" dirty="0" smtClean="0">
                <a:solidFill>
                  <a:srgbClr val="FF0000"/>
                </a:solidFill>
                <a:latin typeface="Times New Roman" panose="02020603050405020304" pitchFamily="18" charset="0"/>
                <a:cs typeface="Times New Roman" panose="02020603050405020304" pitchFamily="18" charset="0"/>
              </a:rPr>
              <a:t>не </a:t>
            </a:r>
            <a:r>
              <a:rPr lang="ru-RU" b="1" dirty="0">
                <a:solidFill>
                  <a:srgbClr val="FF0000"/>
                </a:solidFill>
                <a:latin typeface="Times New Roman" panose="02020603050405020304" pitchFamily="18" charset="0"/>
                <a:cs typeface="Times New Roman" panose="02020603050405020304" pitchFamily="18" charset="0"/>
              </a:rPr>
              <a:t>менее 9(10) учебных предметов</a:t>
            </a:r>
            <a:r>
              <a:rPr lang="ru-RU" b="1" dirty="0">
                <a:latin typeface="Times New Roman" panose="02020603050405020304" pitchFamily="18" charset="0"/>
                <a:cs typeface="Times New Roman" panose="02020603050405020304" pitchFamily="18" charset="0"/>
              </a:rPr>
              <a:t> </a:t>
            </a: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и </a:t>
            </a:r>
          </a:p>
          <a:p>
            <a:pPr algn="ctr"/>
            <a:r>
              <a:rPr lang="ru-RU" b="1" dirty="0" smtClean="0">
                <a:solidFill>
                  <a:srgbClr val="FF0000"/>
                </a:solidFill>
                <a:latin typeface="Times New Roman" panose="02020603050405020304" pitchFamily="18" charset="0"/>
                <a:cs typeface="Times New Roman" panose="02020603050405020304" pitchFamily="18" charset="0"/>
              </a:rPr>
              <a:t>предусматривать </a:t>
            </a:r>
            <a:r>
              <a:rPr lang="ru-RU" b="1" dirty="0">
                <a:solidFill>
                  <a:srgbClr val="FF0000"/>
                </a:solidFill>
                <a:latin typeface="Times New Roman" panose="02020603050405020304" pitchFamily="18" charset="0"/>
                <a:cs typeface="Times New Roman" panose="02020603050405020304" pitchFamily="18" charset="0"/>
              </a:rPr>
              <a:t>изучение не менее одного учебного предмета из каждой предметной области</a:t>
            </a:r>
            <a:r>
              <a:rPr lang="ru-RU" b="1" dirty="0">
                <a:latin typeface="Times New Roman" panose="02020603050405020304" pitchFamily="18" charset="0"/>
                <a:cs typeface="Times New Roman" panose="02020603050405020304" pitchFamily="18" charset="0"/>
              </a:rPr>
              <a:t>, определенной стандартом</a:t>
            </a:r>
            <a:endParaRPr lang="ru-RU"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319462" y="4221088"/>
            <a:ext cx="8686099" cy="1815882"/>
          </a:xfrm>
          <a:prstGeom prst="rect">
            <a:avLst/>
          </a:prstGeom>
        </p:spPr>
        <p:txBody>
          <a:bodyPr wrap="square">
            <a:spAutoFit/>
          </a:bodyPr>
          <a:lstStyle/>
          <a:p>
            <a:r>
              <a:rPr lang="ru-RU" sz="1600" b="1" dirty="0">
                <a:latin typeface="Times New Roman" panose="02020603050405020304" pitchFamily="18" charset="0"/>
                <a:cs typeface="Times New Roman" panose="02020603050405020304" pitchFamily="18" charset="0"/>
              </a:rPr>
              <a:t>Общими для включения во все учебные планы являются такие учебные предметы, как</a:t>
            </a:r>
            <a:r>
              <a:rPr lang="ru-RU" sz="1600" b="1"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ru-RU" sz="1600" b="1" dirty="0" smtClean="0">
                <a:latin typeface="Times New Roman" panose="02020603050405020304" pitchFamily="18" charset="0"/>
                <a:cs typeface="Times New Roman" panose="02020603050405020304" pitchFamily="18" charset="0"/>
              </a:rPr>
              <a:t>Русский </a:t>
            </a:r>
            <a:r>
              <a:rPr lang="ru-RU" sz="1600" b="1" dirty="0">
                <a:latin typeface="Times New Roman" panose="02020603050405020304" pitchFamily="18" charset="0"/>
                <a:cs typeface="Times New Roman" panose="02020603050405020304" pitchFamily="18" charset="0"/>
              </a:rPr>
              <a:t>язык и </a:t>
            </a:r>
            <a:r>
              <a:rPr lang="ru-RU" sz="1600" b="1" dirty="0" smtClean="0">
                <a:latin typeface="Times New Roman" panose="02020603050405020304" pitchFamily="18" charset="0"/>
                <a:cs typeface="Times New Roman" panose="02020603050405020304" pitchFamily="18" charset="0"/>
              </a:rPr>
              <a:t>литература;</a:t>
            </a:r>
          </a:p>
          <a:p>
            <a:pPr marL="285750" indent="-285750">
              <a:buFont typeface="Wingdings" panose="05000000000000000000" pitchFamily="2" charset="2"/>
              <a:buChar char="ü"/>
            </a:pPr>
            <a:r>
              <a:rPr lang="ru-RU" sz="1600" b="1" dirty="0" smtClean="0">
                <a:latin typeface="Times New Roman" panose="02020603050405020304" pitchFamily="18" charset="0"/>
                <a:cs typeface="Times New Roman" panose="02020603050405020304" pitchFamily="18" charset="0"/>
              </a:rPr>
              <a:t>Иностранный язык; </a:t>
            </a:r>
          </a:p>
          <a:p>
            <a:pPr marL="285750" indent="-285750">
              <a:buFont typeface="Wingdings" panose="05000000000000000000" pitchFamily="2" charset="2"/>
              <a:buChar char="ü"/>
            </a:pPr>
            <a:r>
              <a:rPr lang="ru-RU" sz="1600" b="1" dirty="0" smtClean="0">
                <a:latin typeface="Times New Roman" panose="02020603050405020304" pitchFamily="18" charset="0"/>
                <a:cs typeface="Times New Roman" panose="02020603050405020304" pitchFamily="18" charset="0"/>
              </a:rPr>
              <a:t>Математика</a:t>
            </a:r>
            <a:r>
              <a:rPr lang="ru-RU" sz="1600" b="1" dirty="0">
                <a:latin typeface="Times New Roman" panose="02020603050405020304" pitchFamily="18" charset="0"/>
                <a:cs typeface="Times New Roman" panose="02020603050405020304" pitchFamily="18" charset="0"/>
              </a:rPr>
              <a:t>: алгебра и начала математического анализа, </a:t>
            </a:r>
            <a:r>
              <a:rPr lang="ru-RU" sz="1600" b="1" dirty="0" smtClean="0">
                <a:latin typeface="Times New Roman" panose="02020603050405020304" pitchFamily="18" charset="0"/>
                <a:cs typeface="Times New Roman" panose="02020603050405020304" pitchFamily="18" charset="0"/>
              </a:rPr>
              <a:t>геометрия; </a:t>
            </a:r>
          </a:p>
          <a:p>
            <a:pPr marL="285750" indent="-285750">
              <a:buFont typeface="Wingdings" panose="05000000000000000000" pitchFamily="2" charset="2"/>
              <a:buChar char="ü"/>
            </a:pPr>
            <a:r>
              <a:rPr lang="ru-RU" sz="1600" b="1" dirty="0" smtClean="0">
                <a:latin typeface="Times New Roman" panose="02020603050405020304" pitchFamily="18" charset="0"/>
                <a:cs typeface="Times New Roman" panose="02020603050405020304" pitchFamily="18" charset="0"/>
              </a:rPr>
              <a:t>История </a:t>
            </a:r>
            <a:r>
              <a:rPr lang="ru-RU" sz="1600" b="1" dirty="0">
                <a:latin typeface="Times New Roman" panose="02020603050405020304" pitchFamily="18" charset="0"/>
                <a:cs typeface="Times New Roman" panose="02020603050405020304" pitchFamily="18" charset="0"/>
              </a:rPr>
              <a:t>(или </a:t>
            </a:r>
            <a:r>
              <a:rPr lang="ru-RU" sz="1600" b="1" dirty="0" smtClean="0">
                <a:latin typeface="Times New Roman" panose="02020603050405020304" pitchFamily="18" charset="0"/>
                <a:cs typeface="Times New Roman" panose="02020603050405020304" pitchFamily="18" charset="0"/>
              </a:rPr>
              <a:t>Россия </a:t>
            </a:r>
            <a:r>
              <a:rPr lang="ru-RU" sz="1600" b="1" dirty="0">
                <a:latin typeface="Times New Roman" panose="02020603050405020304" pitchFamily="18" charset="0"/>
                <a:cs typeface="Times New Roman" panose="02020603050405020304" pitchFamily="18" charset="0"/>
              </a:rPr>
              <a:t>в </a:t>
            </a:r>
            <a:r>
              <a:rPr lang="ru-RU" sz="1600" b="1" dirty="0" smtClean="0">
                <a:latin typeface="Times New Roman" panose="02020603050405020304" pitchFamily="18" charset="0"/>
                <a:cs typeface="Times New Roman" panose="02020603050405020304" pitchFamily="18" charset="0"/>
              </a:rPr>
              <a:t>мире); </a:t>
            </a:r>
          </a:p>
          <a:p>
            <a:pPr marL="285750" indent="-285750">
              <a:buFont typeface="Wingdings" panose="05000000000000000000" pitchFamily="2" charset="2"/>
              <a:buChar char="ü"/>
            </a:pPr>
            <a:r>
              <a:rPr lang="ru-RU" sz="1600" b="1" dirty="0" smtClean="0">
                <a:latin typeface="Times New Roman" panose="02020603050405020304" pitchFamily="18" charset="0"/>
                <a:cs typeface="Times New Roman" panose="02020603050405020304" pitchFamily="18" charset="0"/>
              </a:rPr>
              <a:t>Физическая культура;</a:t>
            </a:r>
          </a:p>
          <a:p>
            <a:pPr marL="285750" indent="-285750">
              <a:buFont typeface="Wingdings" panose="05000000000000000000" pitchFamily="2" charset="2"/>
              <a:buChar char="ü"/>
            </a:pPr>
            <a:r>
              <a:rPr lang="ru-RU" sz="1600" b="1" dirty="0" smtClean="0">
                <a:latin typeface="Times New Roman" panose="02020603050405020304" pitchFamily="18" charset="0"/>
                <a:cs typeface="Times New Roman" panose="02020603050405020304" pitchFamily="18" charset="0"/>
              </a:rPr>
              <a:t> Основы </a:t>
            </a:r>
            <a:r>
              <a:rPr lang="ru-RU" sz="1600" b="1" dirty="0">
                <a:latin typeface="Times New Roman" panose="02020603050405020304" pitchFamily="18" charset="0"/>
                <a:cs typeface="Times New Roman" panose="02020603050405020304" pitchFamily="18" charset="0"/>
              </a:rPr>
              <a:t>безопасности </a:t>
            </a:r>
            <a:r>
              <a:rPr lang="ru-RU" sz="1600" b="1" dirty="0" smtClean="0">
                <a:latin typeface="Times New Roman" panose="02020603050405020304" pitchFamily="18" charset="0"/>
                <a:cs typeface="Times New Roman" panose="02020603050405020304" pitchFamily="18" charset="0"/>
              </a:rPr>
              <a:t>жизнедеятельности.</a:t>
            </a:r>
            <a:endParaRPr lang="ru-RU" sz="1600" dirty="0">
              <a:latin typeface="Times New Roman" panose="02020603050405020304" pitchFamily="18" charset="0"/>
              <a:cs typeface="Times New Roman" panose="02020603050405020304" pitchFamily="18" charset="0"/>
            </a:endParaRPr>
          </a:p>
        </p:txBody>
      </p:sp>
      <p:cxnSp>
        <p:nvCxnSpPr>
          <p:cNvPr id="12" name="Прямая соединительная линия 11"/>
          <p:cNvCxnSpPr/>
          <p:nvPr/>
        </p:nvCxnSpPr>
        <p:spPr>
          <a:xfrm>
            <a:off x="4067944" y="1052736"/>
            <a:ext cx="0" cy="3024336"/>
          </a:xfrm>
          <a:prstGeom prst="line">
            <a:avLst/>
          </a:prstGeom>
        </p:spPr>
        <p:style>
          <a:lnRef idx="2">
            <a:schemeClr val="accent4"/>
          </a:lnRef>
          <a:fillRef idx="0">
            <a:schemeClr val="accent4"/>
          </a:fillRef>
          <a:effectRef idx="1">
            <a:schemeClr val="accent4"/>
          </a:effectRef>
          <a:fontRef idx="minor">
            <a:schemeClr val="tx1"/>
          </a:fontRef>
        </p:style>
      </p:cxnSp>
      <p:cxnSp>
        <p:nvCxnSpPr>
          <p:cNvPr id="17" name="Прямая со стрелкой 16"/>
          <p:cNvCxnSpPr/>
          <p:nvPr/>
        </p:nvCxnSpPr>
        <p:spPr>
          <a:xfrm>
            <a:off x="3347864" y="3212976"/>
            <a:ext cx="132436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Прямая со стрелкой 17"/>
          <p:cNvCxnSpPr/>
          <p:nvPr/>
        </p:nvCxnSpPr>
        <p:spPr>
          <a:xfrm>
            <a:off x="3347863" y="2330293"/>
            <a:ext cx="132436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Прямая со стрелкой 18"/>
          <p:cNvCxnSpPr/>
          <p:nvPr/>
        </p:nvCxnSpPr>
        <p:spPr>
          <a:xfrm>
            <a:off x="3405761" y="1340768"/>
            <a:ext cx="132436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Прямая соединительная линия 19"/>
          <p:cNvCxnSpPr/>
          <p:nvPr/>
        </p:nvCxnSpPr>
        <p:spPr>
          <a:xfrm flipH="1">
            <a:off x="360905" y="4077072"/>
            <a:ext cx="8171535" cy="0"/>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65400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5" name="Блок-схема: сохраненные данные 4"/>
          <p:cNvSpPr/>
          <p:nvPr/>
        </p:nvSpPr>
        <p:spPr>
          <a:xfrm>
            <a:off x="2555776" y="200075"/>
            <a:ext cx="4680520" cy="659507"/>
          </a:xfrm>
          <a:prstGeom prst="flowChartOnlineStorag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6" name="TextBox 5"/>
          <p:cNvSpPr txBox="1"/>
          <p:nvPr/>
        </p:nvSpPr>
        <p:spPr>
          <a:xfrm>
            <a:off x="2195736" y="345162"/>
            <a:ext cx="5184576" cy="369332"/>
          </a:xfrm>
          <a:prstGeom prst="rect">
            <a:avLst/>
          </a:prstGeom>
          <a:noFill/>
        </p:spPr>
        <p:txBody>
          <a:bodyPr wrap="square" rtlCol="0">
            <a:spAutoFit/>
          </a:bodyPr>
          <a:lstStyle/>
          <a:p>
            <a:pPr algn="ctr"/>
            <a:r>
              <a:rPr lang="ru-RU" b="1" dirty="0" smtClean="0">
                <a:latin typeface="Times New Roman" panose="02020603050405020304" pitchFamily="18" charset="0"/>
                <a:cs typeface="Times New Roman" panose="02020603050405020304" pitchFamily="18" charset="0"/>
              </a:rPr>
              <a:t>УЧЕБНЫЙ ПЛАН</a:t>
            </a:r>
            <a:endParaRPr lang="ru-RU"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0" y="980728"/>
            <a:ext cx="9144000"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2627784" y="935734"/>
            <a:ext cx="4320480" cy="400110"/>
          </a:xfrm>
          <a:prstGeom prst="rect">
            <a:avLst/>
          </a:prstGeom>
          <a:noFill/>
        </p:spPr>
        <p:txBody>
          <a:bodyPr wrap="square" rtlCol="0">
            <a:spAutoFit/>
          </a:bodyPr>
          <a:lstStyle/>
          <a:p>
            <a:pPr algn="ctr"/>
            <a:r>
              <a:rPr lang="ru-RU" sz="2000" b="1" dirty="0" smtClean="0">
                <a:solidFill>
                  <a:srgbClr val="C00000"/>
                </a:solidFill>
                <a:latin typeface="Times New Roman" panose="02020603050405020304" pitchFamily="18" charset="0"/>
                <a:cs typeface="Times New Roman" panose="02020603050405020304" pitchFamily="18" charset="0"/>
              </a:rPr>
              <a:t>1</a:t>
            </a:r>
            <a:r>
              <a:rPr lang="ru-RU" b="1" dirty="0" smtClean="0">
                <a:latin typeface="Times New Roman" panose="02020603050405020304" pitchFamily="18" charset="0"/>
                <a:cs typeface="Times New Roman" panose="02020603050405020304" pitchFamily="18" charset="0"/>
              </a:rPr>
              <a:t>. Профили обучения</a:t>
            </a:r>
            <a:endParaRPr lang="ru-RU" b="1"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104651" y="1539249"/>
            <a:ext cx="1587029" cy="5215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3622080" y="1556792"/>
            <a:ext cx="1597992" cy="64807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1835697" y="1539249"/>
            <a:ext cx="1584176" cy="5215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5508104" y="1556792"/>
            <a:ext cx="1515021" cy="64807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7236296" y="1556792"/>
            <a:ext cx="1789574" cy="64807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433983" y="1485654"/>
            <a:ext cx="2664296" cy="584775"/>
          </a:xfrm>
          <a:prstGeom prst="rect">
            <a:avLst/>
          </a:prstGeom>
          <a:noFill/>
        </p:spPr>
        <p:txBody>
          <a:bodyPr wrap="square" rtlCol="0">
            <a:spAutoFit/>
          </a:bodyPr>
          <a:lstStyle/>
          <a:p>
            <a:pPr algn="ctr"/>
            <a:r>
              <a:rPr lang="ru-RU" sz="1600" b="1" dirty="0" smtClean="0">
                <a:latin typeface="Times New Roman" panose="02020603050405020304" pitchFamily="18" charset="0"/>
                <a:cs typeface="Times New Roman" panose="02020603050405020304" pitchFamily="18" charset="0"/>
              </a:rPr>
              <a:t>Естественно-</a:t>
            </a:r>
          </a:p>
          <a:p>
            <a:pPr algn="ctr"/>
            <a:r>
              <a:rPr lang="ru-RU" sz="1600" b="1" dirty="0" smtClean="0">
                <a:latin typeface="Times New Roman" panose="02020603050405020304" pitchFamily="18" charset="0"/>
                <a:cs typeface="Times New Roman" panose="02020603050405020304" pitchFamily="18" charset="0"/>
              </a:rPr>
              <a:t>научный</a:t>
            </a:r>
            <a:endParaRPr lang="ru-RU" sz="16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835697" y="1630771"/>
            <a:ext cx="1728192" cy="338554"/>
          </a:xfrm>
          <a:prstGeom prst="rect">
            <a:avLst/>
          </a:prstGeom>
          <a:noFill/>
        </p:spPr>
        <p:txBody>
          <a:bodyPr wrap="square" rtlCol="0">
            <a:spAutoFit/>
          </a:bodyPr>
          <a:lstStyle/>
          <a:p>
            <a:r>
              <a:rPr lang="ru-RU" sz="1600" b="1" dirty="0" smtClean="0">
                <a:latin typeface="Times New Roman" panose="02020603050405020304" pitchFamily="18" charset="0"/>
                <a:cs typeface="Times New Roman" panose="02020603050405020304" pitchFamily="18" charset="0"/>
              </a:rPr>
              <a:t>Гуманитарный</a:t>
            </a:r>
            <a:endParaRPr lang="ru-RU" sz="1600" b="1"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3556980" y="1563055"/>
            <a:ext cx="1728192" cy="584775"/>
          </a:xfrm>
          <a:prstGeom prst="rect">
            <a:avLst/>
          </a:prstGeom>
          <a:noFill/>
        </p:spPr>
        <p:txBody>
          <a:bodyPr wrap="square" rtlCol="0">
            <a:spAutoFit/>
          </a:bodyPr>
          <a:lstStyle/>
          <a:p>
            <a:pPr algn="ctr"/>
            <a:r>
              <a:rPr lang="ru-RU" sz="1600" b="1" dirty="0" smtClean="0">
                <a:latin typeface="Times New Roman" panose="02020603050405020304" pitchFamily="18" charset="0"/>
                <a:cs typeface="Times New Roman" panose="02020603050405020304" pitchFamily="18" charset="0"/>
              </a:rPr>
              <a:t>Социально-</a:t>
            </a:r>
          </a:p>
          <a:p>
            <a:pPr algn="ctr"/>
            <a:r>
              <a:rPr lang="ru-RU" sz="1600" b="1" dirty="0" smtClean="0">
                <a:latin typeface="Times New Roman" panose="02020603050405020304" pitchFamily="18" charset="0"/>
                <a:cs typeface="Times New Roman" panose="02020603050405020304" pitchFamily="18" charset="0"/>
              </a:rPr>
              <a:t>экономический</a:t>
            </a:r>
            <a:endParaRPr lang="ru-RU" sz="16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5324833" y="1620089"/>
            <a:ext cx="1909638" cy="584775"/>
          </a:xfrm>
          <a:prstGeom prst="rect">
            <a:avLst/>
          </a:prstGeom>
          <a:noFill/>
        </p:spPr>
        <p:txBody>
          <a:bodyPr wrap="square" rtlCol="0">
            <a:spAutoFit/>
          </a:bodyPr>
          <a:lstStyle/>
          <a:p>
            <a:pPr algn="ctr"/>
            <a:r>
              <a:rPr lang="ru-RU" sz="1600" b="1" dirty="0" err="1" smtClean="0">
                <a:latin typeface="Times New Roman" panose="02020603050405020304" pitchFamily="18" charset="0"/>
                <a:cs typeface="Times New Roman" panose="02020603050405020304" pitchFamily="18" charset="0"/>
              </a:rPr>
              <a:t>Технологичес</a:t>
            </a:r>
            <a:r>
              <a:rPr lang="ru-RU" sz="1600" b="1" dirty="0" smtClean="0">
                <a:latin typeface="Times New Roman" panose="02020603050405020304" pitchFamily="18" charset="0"/>
                <a:cs typeface="Times New Roman" panose="02020603050405020304" pitchFamily="18" charset="0"/>
              </a:rPr>
              <a:t>-</a:t>
            </a:r>
          </a:p>
          <a:p>
            <a:pPr algn="ctr"/>
            <a:r>
              <a:rPr lang="ru-RU" sz="1600" b="1" dirty="0" smtClean="0">
                <a:latin typeface="Times New Roman" panose="02020603050405020304" pitchFamily="18" charset="0"/>
                <a:cs typeface="Times New Roman" panose="02020603050405020304" pitchFamily="18" charset="0"/>
              </a:rPr>
              <a:t>кий</a:t>
            </a:r>
            <a:endParaRPr lang="ru-RU" sz="1600" b="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7236296" y="1686165"/>
            <a:ext cx="1909638" cy="338554"/>
          </a:xfrm>
          <a:prstGeom prst="rect">
            <a:avLst/>
          </a:prstGeom>
          <a:noFill/>
        </p:spPr>
        <p:txBody>
          <a:bodyPr wrap="square" rtlCol="0">
            <a:spAutoFit/>
          </a:bodyPr>
          <a:lstStyle/>
          <a:p>
            <a:pPr algn="ctr"/>
            <a:r>
              <a:rPr lang="ru-RU" sz="1600" b="1" dirty="0" smtClean="0">
                <a:latin typeface="Times New Roman" panose="02020603050405020304" pitchFamily="18" charset="0"/>
                <a:cs typeface="Times New Roman" panose="02020603050405020304" pitchFamily="18" charset="0"/>
              </a:rPr>
              <a:t>Универсальный</a:t>
            </a:r>
            <a:endParaRPr lang="ru-RU" sz="1600" b="1" dirty="0">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0" y="2420888"/>
            <a:ext cx="9144000"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2664273" y="2380818"/>
            <a:ext cx="4320480" cy="400110"/>
          </a:xfrm>
          <a:prstGeom prst="rect">
            <a:avLst/>
          </a:prstGeom>
          <a:noFill/>
        </p:spPr>
        <p:txBody>
          <a:bodyPr wrap="square" rtlCol="0">
            <a:spAutoFit/>
          </a:bodyPr>
          <a:lstStyle/>
          <a:p>
            <a:pPr algn="ctr"/>
            <a:r>
              <a:rPr lang="ru-RU" sz="2000" b="1" dirty="0" smtClean="0">
                <a:solidFill>
                  <a:srgbClr val="C00000"/>
                </a:solidFill>
                <a:latin typeface="Times New Roman" panose="02020603050405020304" pitchFamily="18" charset="0"/>
                <a:cs typeface="Times New Roman" panose="02020603050405020304" pitchFamily="18" charset="0"/>
              </a:rPr>
              <a:t>2</a:t>
            </a:r>
            <a:r>
              <a:rPr lang="ru-RU" b="1" dirty="0" smtClean="0">
                <a:latin typeface="Times New Roman" panose="02020603050405020304" pitchFamily="18" charset="0"/>
                <a:cs typeface="Times New Roman" panose="02020603050405020304" pitchFamily="18" charset="0"/>
              </a:rPr>
              <a:t>. Уровень изучения предмета</a:t>
            </a:r>
            <a:endParaRPr lang="ru-RU"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2713242" y="2987545"/>
            <a:ext cx="532258" cy="559550"/>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456" t="19636" r="9596" b="7488"/>
          <a:stretch/>
        </p:blipFill>
        <p:spPr bwMode="auto">
          <a:xfrm>
            <a:off x="4960241" y="2977035"/>
            <a:ext cx="519662" cy="514617"/>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3302574" y="3067265"/>
            <a:ext cx="1304831" cy="400110"/>
          </a:xfrm>
          <a:prstGeom prst="rect">
            <a:avLst/>
          </a:prstGeom>
          <a:noFill/>
        </p:spPr>
        <p:txBody>
          <a:bodyPr wrap="square" rtlCol="0">
            <a:spAutoFit/>
          </a:bodyPr>
          <a:lstStyle/>
          <a:p>
            <a:r>
              <a:rPr lang="ru-RU" sz="2000" b="1" dirty="0" smtClean="0">
                <a:solidFill>
                  <a:srgbClr val="002060"/>
                </a:solidFill>
                <a:latin typeface="Times New Roman" panose="02020603050405020304" pitchFamily="18" charset="0"/>
                <a:cs typeface="Times New Roman" panose="02020603050405020304" pitchFamily="18" charset="0"/>
              </a:rPr>
              <a:t>базовый</a:t>
            </a:r>
            <a:endParaRPr lang="ru-RU" sz="2000" b="1" dirty="0">
              <a:solidFill>
                <a:srgbClr val="002060"/>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5524294" y="3034288"/>
            <a:ext cx="1726367" cy="400110"/>
          </a:xfrm>
          <a:prstGeom prst="rect">
            <a:avLst/>
          </a:prstGeom>
          <a:noFill/>
        </p:spPr>
        <p:txBody>
          <a:bodyPr wrap="square" rtlCol="0">
            <a:spAutoFit/>
          </a:bodyPr>
          <a:lstStyle/>
          <a:p>
            <a:r>
              <a:rPr lang="ru-RU" sz="2000" b="1" dirty="0" smtClean="0">
                <a:solidFill>
                  <a:srgbClr val="002060"/>
                </a:solidFill>
                <a:latin typeface="Times New Roman" panose="02020603050405020304" pitchFamily="18" charset="0"/>
                <a:cs typeface="Times New Roman" panose="02020603050405020304" pitchFamily="18" charset="0"/>
              </a:rPr>
              <a:t>углубленный</a:t>
            </a:r>
            <a:endParaRPr lang="ru-RU" sz="2000" b="1" dirty="0">
              <a:solidFill>
                <a:srgbClr val="002060"/>
              </a:solidFill>
              <a:latin typeface="Times New Roman" panose="02020603050405020304" pitchFamily="18" charset="0"/>
              <a:cs typeface="Times New Roman" panose="02020603050405020304" pitchFamily="18" charset="0"/>
            </a:endParaRPr>
          </a:p>
        </p:txBody>
      </p:sp>
      <p:sp>
        <p:nvSpPr>
          <p:cNvPr id="26" name="Прямоугольник 25"/>
          <p:cNvSpPr/>
          <p:nvPr/>
        </p:nvSpPr>
        <p:spPr>
          <a:xfrm>
            <a:off x="23659" y="3638716"/>
            <a:ext cx="9144000"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TextBox 26"/>
          <p:cNvSpPr txBox="1"/>
          <p:nvPr/>
        </p:nvSpPr>
        <p:spPr>
          <a:xfrm>
            <a:off x="2664273" y="3618681"/>
            <a:ext cx="4320480" cy="400110"/>
          </a:xfrm>
          <a:prstGeom prst="rect">
            <a:avLst/>
          </a:prstGeom>
          <a:noFill/>
        </p:spPr>
        <p:txBody>
          <a:bodyPr wrap="square" rtlCol="0">
            <a:spAutoFit/>
          </a:bodyPr>
          <a:lstStyle/>
          <a:p>
            <a:pPr algn="ctr"/>
            <a:r>
              <a:rPr lang="ru-RU" sz="2000" b="1" dirty="0" smtClean="0">
                <a:solidFill>
                  <a:srgbClr val="C00000"/>
                </a:solidFill>
                <a:latin typeface="Times New Roman" panose="02020603050405020304" pitchFamily="18" charset="0"/>
                <a:cs typeface="Times New Roman" panose="02020603050405020304" pitchFamily="18" charset="0"/>
              </a:rPr>
              <a:t>3</a:t>
            </a:r>
            <a:r>
              <a:rPr lang="ru-RU" b="1" dirty="0" smtClean="0">
                <a:latin typeface="Times New Roman" panose="02020603050405020304" pitchFamily="18" charset="0"/>
                <a:cs typeface="Times New Roman" panose="02020603050405020304" pitchFamily="18" charset="0"/>
              </a:rPr>
              <a:t>. Обязательные предметные области</a:t>
            </a:r>
            <a:endParaRPr lang="ru-RU" b="1" dirty="0">
              <a:latin typeface="Times New Roman" panose="02020603050405020304" pitchFamily="18" charset="0"/>
              <a:cs typeface="Times New Roman" panose="02020603050405020304" pitchFamily="18" charset="0"/>
            </a:endParaRPr>
          </a:p>
        </p:txBody>
      </p:sp>
      <p:grpSp>
        <p:nvGrpSpPr>
          <p:cNvPr id="24" name="Группа 23"/>
          <p:cNvGrpSpPr/>
          <p:nvPr/>
        </p:nvGrpSpPr>
        <p:grpSpPr>
          <a:xfrm>
            <a:off x="213375" y="4120571"/>
            <a:ext cx="1521647" cy="2232248"/>
            <a:chOff x="323528" y="4293096"/>
            <a:chExt cx="1152128" cy="2088232"/>
          </a:xfrm>
        </p:grpSpPr>
        <p:sp>
          <p:nvSpPr>
            <p:cNvPr id="22" name="Скругленный прямоугольник 21"/>
            <p:cNvSpPr/>
            <p:nvPr/>
          </p:nvSpPr>
          <p:spPr>
            <a:xfrm>
              <a:off x="323528" y="4293096"/>
              <a:ext cx="1152128"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3" name="Прямоугольник 22"/>
            <p:cNvSpPr/>
            <p:nvPr/>
          </p:nvSpPr>
          <p:spPr>
            <a:xfrm>
              <a:off x="323528" y="4869160"/>
              <a:ext cx="1152128"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6" name="Группа 35"/>
          <p:cNvGrpSpPr/>
          <p:nvPr/>
        </p:nvGrpSpPr>
        <p:grpSpPr>
          <a:xfrm>
            <a:off x="1868670" y="4120571"/>
            <a:ext cx="1642597" cy="2232248"/>
            <a:chOff x="323528" y="4293096"/>
            <a:chExt cx="1152128" cy="2088232"/>
          </a:xfrm>
        </p:grpSpPr>
        <p:sp>
          <p:nvSpPr>
            <p:cNvPr id="37" name="Скругленный прямоугольник 36"/>
            <p:cNvSpPr/>
            <p:nvPr/>
          </p:nvSpPr>
          <p:spPr>
            <a:xfrm>
              <a:off x="323528" y="4293096"/>
              <a:ext cx="1152128"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38" name="Прямоугольник 37"/>
            <p:cNvSpPr/>
            <p:nvPr/>
          </p:nvSpPr>
          <p:spPr>
            <a:xfrm>
              <a:off x="323528" y="4869160"/>
              <a:ext cx="1152128"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0" name="Скругленный прямоугольник 39"/>
          <p:cNvSpPr/>
          <p:nvPr/>
        </p:nvSpPr>
        <p:spPr>
          <a:xfrm>
            <a:off x="3776983" y="4163472"/>
            <a:ext cx="1357771" cy="58722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41" name="Прямоугольник 40"/>
          <p:cNvSpPr/>
          <p:nvPr/>
        </p:nvSpPr>
        <p:spPr>
          <a:xfrm>
            <a:off x="3776983" y="4755942"/>
            <a:ext cx="1357771" cy="19854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2" name="Группа 41"/>
          <p:cNvGrpSpPr/>
          <p:nvPr/>
        </p:nvGrpSpPr>
        <p:grpSpPr>
          <a:xfrm>
            <a:off x="5220071" y="4168228"/>
            <a:ext cx="1403763" cy="2232248"/>
            <a:chOff x="323528" y="4293096"/>
            <a:chExt cx="1152128" cy="2088232"/>
          </a:xfrm>
        </p:grpSpPr>
        <p:sp>
          <p:nvSpPr>
            <p:cNvPr id="43" name="Скругленный прямоугольник 42"/>
            <p:cNvSpPr/>
            <p:nvPr/>
          </p:nvSpPr>
          <p:spPr>
            <a:xfrm>
              <a:off x="323528" y="4293096"/>
              <a:ext cx="1152128"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44" name="Прямоугольник 43"/>
            <p:cNvSpPr/>
            <p:nvPr/>
          </p:nvSpPr>
          <p:spPr>
            <a:xfrm>
              <a:off x="323528" y="4869160"/>
              <a:ext cx="1152128"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5" name="Группа 44"/>
          <p:cNvGrpSpPr/>
          <p:nvPr/>
        </p:nvGrpSpPr>
        <p:grpSpPr>
          <a:xfrm>
            <a:off x="6732240" y="4149080"/>
            <a:ext cx="1070775" cy="2232248"/>
            <a:chOff x="323528" y="4293096"/>
            <a:chExt cx="1152128" cy="2088232"/>
          </a:xfrm>
        </p:grpSpPr>
        <p:sp>
          <p:nvSpPr>
            <p:cNvPr id="46" name="Скругленный прямоугольник 45"/>
            <p:cNvSpPr/>
            <p:nvPr/>
          </p:nvSpPr>
          <p:spPr>
            <a:xfrm>
              <a:off x="323528" y="4293096"/>
              <a:ext cx="1152128"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47" name="Прямоугольник 46"/>
            <p:cNvSpPr/>
            <p:nvPr/>
          </p:nvSpPr>
          <p:spPr>
            <a:xfrm>
              <a:off x="323528" y="4869160"/>
              <a:ext cx="1152128"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9" name="Скругленный прямоугольник 48"/>
          <p:cNvSpPr/>
          <p:nvPr/>
        </p:nvSpPr>
        <p:spPr>
          <a:xfrm>
            <a:off x="7867554" y="4120738"/>
            <a:ext cx="1261676" cy="67269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50" name="Прямоугольник 49"/>
          <p:cNvSpPr/>
          <p:nvPr/>
        </p:nvSpPr>
        <p:spPr>
          <a:xfrm>
            <a:off x="7867554" y="4793437"/>
            <a:ext cx="1261676" cy="13370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7892537" y="5284352"/>
            <a:ext cx="1371006" cy="646331"/>
          </a:xfrm>
          <a:prstGeom prst="rect">
            <a:avLst/>
          </a:prstGeom>
          <a:noFill/>
        </p:spPr>
        <p:txBody>
          <a:bodyPr wrap="square" rtlCol="0">
            <a:spAutoFit/>
          </a:bodyPr>
          <a:lstStyle/>
          <a:p>
            <a:pPr indent="177800">
              <a:buFont typeface="Arial" panose="020B0604020202020204" pitchFamily="34" charset="0"/>
              <a:buChar char="•"/>
            </a:pPr>
            <a:r>
              <a:rPr lang="ru-RU" sz="1200" b="1" dirty="0" err="1" smtClean="0">
                <a:latin typeface="Times New Roman" panose="02020603050405020304" pitchFamily="18" charset="0"/>
                <a:cs typeface="Times New Roman" panose="02020603050405020304" pitchFamily="18" charset="0"/>
              </a:rPr>
              <a:t>Физ.культура</a:t>
            </a:r>
            <a:endParaRPr lang="ru-RU" sz="1200" b="1" dirty="0" smtClean="0">
              <a:latin typeface="Times New Roman" panose="02020603050405020304" pitchFamily="18" charset="0"/>
              <a:cs typeface="Times New Roman" panose="02020603050405020304" pitchFamily="18" charset="0"/>
            </a:endParaRPr>
          </a:p>
          <a:p>
            <a:pPr indent="17780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ОБЖ</a:t>
            </a:r>
          </a:p>
          <a:p>
            <a:pPr indent="17780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Экология</a:t>
            </a:r>
            <a:endParaRPr lang="ru-RU" sz="1200" b="1" dirty="0">
              <a:latin typeface="Times New Roman" panose="02020603050405020304" pitchFamily="18" charset="0"/>
              <a:cs typeface="Times New Roman" panose="02020603050405020304" pitchFamily="18" charset="0"/>
            </a:endParaRPr>
          </a:p>
        </p:txBody>
      </p:sp>
      <p:sp>
        <p:nvSpPr>
          <p:cNvPr id="52" name="TextBox 51"/>
          <p:cNvSpPr txBox="1"/>
          <p:nvPr/>
        </p:nvSpPr>
        <p:spPr>
          <a:xfrm>
            <a:off x="7867554" y="4181954"/>
            <a:ext cx="1420973" cy="646331"/>
          </a:xfrm>
          <a:prstGeom prst="rect">
            <a:avLst/>
          </a:prstGeom>
          <a:noFill/>
        </p:spPr>
        <p:txBody>
          <a:bodyPr wrap="square" rtlCol="0">
            <a:spAutoFit/>
          </a:bodyPr>
          <a:lstStyle/>
          <a:p>
            <a:pPr algn="ctr"/>
            <a:r>
              <a:rPr lang="ru-RU" sz="1200" b="1" dirty="0" err="1" smtClean="0">
                <a:latin typeface="Times New Roman" panose="02020603050405020304" pitchFamily="18" charset="0"/>
                <a:cs typeface="Times New Roman" panose="02020603050405020304" pitchFamily="18" charset="0"/>
              </a:rPr>
              <a:t>Физ.культура</a:t>
            </a:r>
            <a:r>
              <a:rPr lang="ru-RU" sz="1200" b="1" dirty="0" smtClean="0">
                <a:latin typeface="Times New Roman" panose="02020603050405020304" pitchFamily="18" charset="0"/>
                <a:cs typeface="Times New Roman" panose="02020603050405020304" pitchFamily="18" charset="0"/>
              </a:rPr>
              <a:t>, ОБЖ</a:t>
            </a:r>
          </a:p>
          <a:p>
            <a:pPr algn="ctr"/>
            <a:r>
              <a:rPr lang="ru-RU" sz="1200" b="1" dirty="0" smtClean="0">
                <a:latin typeface="Times New Roman" panose="02020603050405020304" pitchFamily="18" charset="0"/>
                <a:cs typeface="Times New Roman" panose="02020603050405020304" pitchFamily="18" charset="0"/>
              </a:rPr>
              <a:t>Экология</a:t>
            </a:r>
            <a:endParaRPr lang="ru-RU" sz="1200" b="1" dirty="0">
              <a:latin typeface="Times New Roman" panose="02020603050405020304" pitchFamily="18" charset="0"/>
              <a:cs typeface="Times New Roman" panose="02020603050405020304" pitchFamily="18" charset="0"/>
            </a:endParaRPr>
          </a:p>
        </p:txBody>
      </p:sp>
      <p:pic>
        <p:nvPicPr>
          <p:cNvPr id="5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8353660" y="4945086"/>
            <a:ext cx="291113" cy="306040"/>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4" name="TextBox 53"/>
          <p:cNvSpPr txBox="1"/>
          <p:nvPr/>
        </p:nvSpPr>
        <p:spPr>
          <a:xfrm>
            <a:off x="6557140" y="4224892"/>
            <a:ext cx="1420973" cy="461665"/>
          </a:xfrm>
          <a:prstGeom prst="rect">
            <a:avLst/>
          </a:prstGeom>
          <a:noFill/>
        </p:spPr>
        <p:txBody>
          <a:bodyPr wrap="square" rtlCol="0">
            <a:spAutoFit/>
          </a:bodyPr>
          <a:lstStyle/>
          <a:p>
            <a:pPr algn="ctr"/>
            <a:r>
              <a:rPr lang="ru-RU" sz="1200" b="1" dirty="0" smtClean="0">
                <a:latin typeface="Times New Roman" panose="02020603050405020304" pitchFamily="18" charset="0"/>
                <a:cs typeface="Times New Roman" panose="02020603050405020304" pitchFamily="18" charset="0"/>
              </a:rPr>
              <a:t>Естественные науки</a:t>
            </a:r>
            <a:endParaRPr lang="ru-RU" sz="1200" b="1" dirty="0">
              <a:latin typeface="Times New Roman" panose="02020603050405020304" pitchFamily="18" charset="0"/>
              <a:cs typeface="Times New Roman" panose="02020603050405020304" pitchFamily="18" charset="0"/>
            </a:endParaRPr>
          </a:p>
        </p:txBody>
      </p:sp>
      <p:sp>
        <p:nvSpPr>
          <p:cNvPr id="55" name="TextBox 54"/>
          <p:cNvSpPr txBox="1"/>
          <p:nvPr/>
        </p:nvSpPr>
        <p:spPr>
          <a:xfrm>
            <a:off x="6729989" y="4973788"/>
            <a:ext cx="1420973" cy="1384995"/>
          </a:xfrm>
          <a:prstGeom prst="rect">
            <a:avLst/>
          </a:prstGeom>
          <a:noFill/>
        </p:spPr>
        <p:txBody>
          <a:bodyPr wrap="square" rtlCol="0">
            <a:spAutoFit/>
          </a:bodyPr>
          <a:lstStyle/>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Физика</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Химия</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Биология</a:t>
            </a:r>
          </a:p>
          <a:p>
            <a:pPr marL="171450" indent="-171450">
              <a:buFont typeface="Arial" panose="020B0604020202020204" pitchFamily="34" charset="0"/>
              <a:buChar char="•"/>
            </a:pPr>
            <a:endParaRPr lang="ru-RU" sz="12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ru-RU" sz="1200" b="1"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Естество-знание</a:t>
            </a:r>
            <a:endParaRPr lang="ru-RU" sz="1200" b="1" dirty="0">
              <a:latin typeface="Times New Roman" panose="02020603050405020304" pitchFamily="18" charset="0"/>
              <a:cs typeface="Times New Roman" panose="02020603050405020304" pitchFamily="18" charset="0"/>
            </a:endParaRPr>
          </a:p>
        </p:txBody>
      </p:sp>
      <p:pic>
        <p:nvPicPr>
          <p:cNvPr id="5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7109224" y="5633304"/>
            <a:ext cx="282874" cy="297379"/>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6945772" y="4764873"/>
            <a:ext cx="266129" cy="27977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456" t="19636" r="9596" b="7488"/>
          <a:stretch/>
        </p:blipFill>
        <p:spPr bwMode="auto">
          <a:xfrm>
            <a:off x="7290198" y="4755942"/>
            <a:ext cx="300553" cy="29763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9" name="TextBox 58"/>
          <p:cNvSpPr txBox="1"/>
          <p:nvPr/>
        </p:nvSpPr>
        <p:spPr>
          <a:xfrm>
            <a:off x="5220071" y="4245291"/>
            <a:ext cx="1420973" cy="461665"/>
          </a:xfrm>
          <a:prstGeom prst="rect">
            <a:avLst/>
          </a:prstGeom>
          <a:noFill/>
        </p:spPr>
        <p:txBody>
          <a:bodyPr wrap="square" rtlCol="0">
            <a:spAutoFit/>
          </a:bodyPr>
          <a:lstStyle/>
          <a:p>
            <a:pPr algn="ctr"/>
            <a:r>
              <a:rPr lang="ru-RU" sz="1200" b="1" dirty="0" smtClean="0">
                <a:latin typeface="Times New Roman" panose="02020603050405020304" pitchFamily="18" charset="0"/>
                <a:cs typeface="Times New Roman" panose="02020603050405020304" pitchFamily="18" charset="0"/>
              </a:rPr>
              <a:t>Математика и</a:t>
            </a:r>
          </a:p>
          <a:p>
            <a:pPr algn="ctr"/>
            <a:r>
              <a:rPr lang="ru-RU" sz="1200" b="1" dirty="0" smtClean="0">
                <a:latin typeface="Times New Roman" panose="02020603050405020304" pitchFamily="18" charset="0"/>
                <a:cs typeface="Times New Roman" panose="02020603050405020304" pitchFamily="18" charset="0"/>
              </a:rPr>
              <a:t>информатика</a:t>
            </a:r>
            <a:endParaRPr lang="ru-RU" sz="1200" b="1" dirty="0">
              <a:latin typeface="Times New Roman" panose="02020603050405020304" pitchFamily="18" charset="0"/>
              <a:cs typeface="Times New Roman" panose="02020603050405020304" pitchFamily="18" charset="0"/>
            </a:endParaRPr>
          </a:p>
        </p:txBody>
      </p:sp>
      <p:sp>
        <p:nvSpPr>
          <p:cNvPr id="60" name="TextBox 59"/>
          <p:cNvSpPr txBox="1"/>
          <p:nvPr/>
        </p:nvSpPr>
        <p:spPr>
          <a:xfrm>
            <a:off x="5211465" y="5124580"/>
            <a:ext cx="1420973" cy="461665"/>
          </a:xfrm>
          <a:prstGeom prst="rect">
            <a:avLst/>
          </a:prstGeom>
          <a:noFill/>
        </p:spPr>
        <p:txBody>
          <a:bodyPr wrap="square" rtlCol="0">
            <a:spAutoFit/>
          </a:bodyPr>
          <a:lstStyle/>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Математика</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информатика</a:t>
            </a:r>
            <a:endParaRPr lang="ru-RU" sz="1200" b="1" dirty="0">
              <a:latin typeface="Times New Roman" panose="02020603050405020304" pitchFamily="18" charset="0"/>
              <a:cs typeface="Times New Roman" panose="02020603050405020304" pitchFamily="18" charset="0"/>
            </a:endParaRPr>
          </a:p>
        </p:txBody>
      </p:sp>
      <p:pic>
        <p:nvPicPr>
          <p:cNvPr id="6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5586131" y="4809402"/>
            <a:ext cx="266129" cy="27977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456" t="19636" r="9596" b="7488"/>
          <a:stretch/>
        </p:blipFill>
        <p:spPr bwMode="auto">
          <a:xfrm>
            <a:off x="5930557" y="4800471"/>
            <a:ext cx="300553" cy="29763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4075956" y="4769142"/>
            <a:ext cx="266129" cy="27977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456" t="19636" r="9596" b="7488"/>
          <a:stretch/>
        </p:blipFill>
        <p:spPr bwMode="auto">
          <a:xfrm>
            <a:off x="4445382" y="4760211"/>
            <a:ext cx="300553" cy="29763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3628574" y="4214323"/>
            <a:ext cx="1575876" cy="461665"/>
          </a:xfrm>
          <a:prstGeom prst="rect">
            <a:avLst/>
          </a:prstGeom>
          <a:noFill/>
        </p:spPr>
        <p:txBody>
          <a:bodyPr wrap="square" rtlCol="0">
            <a:spAutoFit/>
          </a:bodyPr>
          <a:lstStyle/>
          <a:p>
            <a:pPr algn="ctr"/>
            <a:r>
              <a:rPr lang="ru-RU" sz="1200" b="1" dirty="0" smtClean="0">
                <a:latin typeface="Times New Roman" panose="02020603050405020304" pitchFamily="18" charset="0"/>
                <a:cs typeface="Times New Roman" panose="02020603050405020304" pitchFamily="18" charset="0"/>
              </a:rPr>
              <a:t>Общественные  науки</a:t>
            </a:r>
            <a:endParaRPr lang="ru-RU" sz="1200" b="1"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3797297" y="4988946"/>
            <a:ext cx="1487875" cy="1754326"/>
          </a:xfrm>
          <a:prstGeom prst="rect">
            <a:avLst/>
          </a:prstGeom>
          <a:noFill/>
        </p:spPr>
        <p:txBody>
          <a:bodyPr wrap="square" rtlCol="0">
            <a:spAutoFit/>
          </a:bodyPr>
          <a:lstStyle/>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История</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География</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Экономика</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Право</a:t>
            </a:r>
          </a:p>
          <a:p>
            <a:pPr marL="171450" indent="-171450">
              <a:buFont typeface="Arial" panose="020B0604020202020204" pitchFamily="34" charset="0"/>
              <a:buChar char="•"/>
            </a:pPr>
            <a:endParaRPr lang="ru-RU" sz="12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ru-RU" sz="1200" b="1"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Общество-знание</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Россия в мире</a:t>
            </a:r>
            <a:endParaRPr lang="ru-RU" sz="1200" b="1" dirty="0">
              <a:latin typeface="Times New Roman" panose="02020603050405020304" pitchFamily="18" charset="0"/>
              <a:cs typeface="Times New Roman" panose="02020603050405020304" pitchFamily="18" charset="0"/>
            </a:endParaRPr>
          </a:p>
        </p:txBody>
      </p:sp>
      <p:pic>
        <p:nvPicPr>
          <p:cNvPr id="6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4279639" y="5829858"/>
            <a:ext cx="282874" cy="297379"/>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a:off x="1953786" y="4171779"/>
            <a:ext cx="1420973" cy="461665"/>
          </a:xfrm>
          <a:prstGeom prst="rect">
            <a:avLst/>
          </a:prstGeom>
          <a:noFill/>
        </p:spPr>
        <p:txBody>
          <a:bodyPr wrap="square" rtlCol="0">
            <a:spAutoFit/>
          </a:bodyPr>
          <a:lstStyle/>
          <a:p>
            <a:pPr algn="ctr"/>
            <a:r>
              <a:rPr lang="ru-RU" sz="1200" b="1" dirty="0" smtClean="0">
                <a:latin typeface="Times New Roman" panose="02020603050405020304" pitchFamily="18" charset="0"/>
                <a:cs typeface="Times New Roman" panose="02020603050405020304" pitchFamily="18" charset="0"/>
              </a:rPr>
              <a:t>Иностранные языки</a:t>
            </a:r>
            <a:endParaRPr lang="ru-RU" sz="1200" b="1" dirty="0">
              <a:latin typeface="Times New Roman" panose="02020603050405020304" pitchFamily="18" charset="0"/>
              <a:cs typeface="Times New Roman" panose="02020603050405020304" pitchFamily="18" charset="0"/>
            </a:endParaRPr>
          </a:p>
        </p:txBody>
      </p:sp>
      <p:sp>
        <p:nvSpPr>
          <p:cNvPr id="69" name="TextBox 68"/>
          <p:cNvSpPr txBox="1"/>
          <p:nvPr/>
        </p:nvSpPr>
        <p:spPr>
          <a:xfrm>
            <a:off x="1917297" y="5192018"/>
            <a:ext cx="1593970" cy="1015663"/>
          </a:xfrm>
          <a:prstGeom prst="rect">
            <a:avLst/>
          </a:prstGeom>
          <a:noFill/>
        </p:spPr>
        <p:txBody>
          <a:bodyPr wrap="square" rtlCol="0">
            <a:spAutoFit/>
          </a:bodyPr>
          <a:lstStyle/>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Иностранный язык</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Второй иностранный язык</a:t>
            </a:r>
            <a:endParaRPr lang="ru-RU" sz="1200" b="1" dirty="0">
              <a:latin typeface="Times New Roman" panose="02020603050405020304" pitchFamily="18" charset="0"/>
              <a:cs typeface="Times New Roman" panose="02020603050405020304" pitchFamily="18" charset="0"/>
            </a:endParaRPr>
          </a:p>
        </p:txBody>
      </p:sp>
      <p:pic>
        <p:nvPicPr>
          <p:cNvPr id="7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2294847" y="4768100"/>
            <a:ext cx="266129" cy="27977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456" t="19636" r="9596" b="7488"/>
          <a:stretch/>
        </p:blipFill>
        <p:spPr bwMode="auto">
          <a:xfrm>
            <a:off x="2664273" y="4759169"/>
            <a:ext cx="300553" cy="29763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2" name="TextBox 71"/>
          <p:cNvSpPr txBox="1"/>
          <p:nvPr/>
        </p:nvSpPr>
        <p:spPr>
          <a:xfrm>
            <a:off x="314049" y="4193690"/>
            <a:ext cx="1420973" cy="276999"/>
          </a:xfrm>
          <a:prstGeom prst="rect">
            <a:avLst/>
          </a:prstGeom>
          <a:noFill/>
        </p:spPr>
        <p:txBody>
          <a:bodyPr wrap="square" rtlCol="0">
            <a:spAutoFit/>
          </a:bodyPr>
          <a:lstStyle/>
          <a:p>
            <a:pPr algn="ctr"/>
            <a:r>
              <a:rPr lang="ru-RU" sz="1200" b="1" dirty="0" smtClean="0">
                <a:latin typeface="Times New Roman" panose="02020603050405020304" pitchFamily="18" charset="0"/>
                <a:cs typeface="Times New Roman" panose="02020603050405020304" pitchFamily="18" charset="0"/>
              </a:rPr>
              <a:t>Филология</a:t>
            </a:r>
            <a:endParaRPr lang="ru-RU" sz="1200" b="1" dirty="0">
              <a:latin typeface="Times New Roman" panose="02020603050405020304" pitchFamily="18" charset="0"/>
              <a:cs typeface="Times New Roman" panose="02020603050405020304" pitchFamily="18" charset="0"/>
            </a:endParaRPr>
          </a:p>
        </p:txBody>
      </p:sp>
      <p:sp>
        <p:nvSpPr>
          <p:cNvPr id="73" name="TextBox 72"/>
          <p:cNvSpPr txBox="1"/>
          <p:nvPr/>
        </p:nvSpPr>
        <p:spPr>
          <a:xfrm>
            <a:off x="221782" y="5217805"/>
            <a:ext cx="1420973" cy="830997"/>
          </a:xfrm>
          <a:prstGeom prst="rect">
            <a:avLst/>
          </a:prstGeom>
          <a:noFill/>
        </p:spPr>
        <p:txBody>
          <a:bodyPr wrap="square" rtlCol="0">
            <a:spAutoFit/>
          </a:bodyPr>
          <a:lstStyle/>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Русский язык и литература</a:t>
            </a:r>
          </a:p>
          <a:p>
            <a:pPr marL="171450" indent="-171450">
              <a:buFont typeface="Arial" panose="020B0604020202020204" pitchFamily="34" charset="0"/>
              <a:buChar char="•"/>
            </a:pPr>
            <a:r>
              <a:rPr lang="ru-RU" sz="1200" b="1" dirty="0" smtClean="0">
                <a:latin typeface="Times New Roman" panose="02020603050405020304" pitchFamily="18" charset="0"/>
                <a:cs typeface="Times New Roman" panose="02020603050405020304" pitchFamily="18" charset="0"/>
              </a:rPr>
              <a:t>Родной язык и литература</a:t>
            </a:r>
            <a:endParaRPr lang="ru-RU" sz="1200" b="1" dirty="0">
              <a:latin typeface="Times New Roman" panose="02020603050405020304" pitchFamily="18" charset="0"/>
              <a:cs typeface="Times New Roman" panose="02020603050405020304" pitchFamily="18" charset="0"/>
            </a:endParaRPr>
          </a:p>
        </p:txBody>
      </p:sp>
      <p:pic>
        <p:nvPicPr>
          <p:cNvPr id="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08" t="8666" r="9295"/>
          <a:stretch/>
        </p:blipFill>
        <p:spPr bwMode="auto">
          <a:xfrm>
            <a:off x="666140" y="4801782"/>
            <a:ext cx="266129" cy="27977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456" t="19636" r="9596" b="7488"/>
          <a:stretch/>
        </p:blipFill>
        <p:spPr bwMode="auto">
          <a:xfrm>
            <a:off x="1035566" y="4792851"/>
            <a:ext cx="300553" cy="29763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1914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0455" y="1047922"/>
            <a:ext cx="9144000"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763688" y="1047922"/>
            <a:ext cx="5822178" cy="400110"/>
          </a:xfrm>
          <a:prstGeom prst="rect">
            <a:avLst/>
          </a:prstGeom>
          <a:noFill/>
        </p:spPr>
        <p:txBody>
          <a:bodyPr wrap="square" rtlCol="0">
            <a:spAutoFit/>
          </a:bodyPr>
          <a:lstStyle/>
          <a:p>
            <a:pPr algn="ctr"/>
            <a:r>
              <a:rPr lang="ru-RU" sz="2000" b="1" dirty="0" smtClean="0">
                <a:solidFill>
                  <a:srgbClr val="C00000"/>
                </a:solidFill>
                <a:latin typeface="Times New Roman" panose="02020603050405020304" pitchFamily="18" charset="0"/>
                <a:cs typeface="Times New Roman" panose="02020603050405020304" pitchFamily="18" charset="0"/>
              </a:rPr>
              <a:t>4</a:t>
            </a:r>
            <a:r>
              <a:rPr lang="ru-RU" b="1" dirty="0" smtClean="0">
                <a:latin typeface="Times New Roman" panose="02020603050405020304" pitchFamily="18" charset="0"/>
                <a:cs typeface="Times New Roman" panose="02020603050405020304" pitchFamily="18" charset="0"/>
              </a:rPr>
              <a:t>. Дополнительные учебные предметы по выбору</a:t>
            </a:r>
            <a:endParaRPr lang="ru-RU"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403648" y="1879426"/>
            <a:ext cx="2664296" cy="646331"/>
          </a:xfrm>
          <a:prstGeom prst="rect">
            <a:avLst/>
          </a:prstGeom>
          <a:noFill/>
        </p:spPr>
        <p:txBody>
          <a:bodyPr wrap="square" rtlCol="0">
            <a:spAutoFit/>
          </a:bodyPr>
          <a:lstStyle/>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Астрономия</a:t>
            </a: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Психология</a:t>
            </a:r>
            <a:endParaRPr lang="ru-RU"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707904" y="1879426"/>
            <a:ext cx="2664296" cy="923330"/>
          </a:xfrm>
          <a:prstGeom prst="rect">
            <a:avLst/>
          </a:prstGeom>
          <a:noFill/>
        </p:spPr>
        <p:txBody>
          <a:bodyPr wrap="square" rtlCol="0">
            <a:spAutoFit/>
          </a:bodyPr>
          <a:lstStyle/>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Дизайн</a:t>
            </a: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Технология</a:t>
            </a:r>
          </a:p>
          <a:p>
            <a:r>
              <a:rPr lang="ru-RU" b="1" dirty="0" smtClean="0">
                <a:latin typeface="Times New Roman" panose="02020603050405020304" pitchFamily="18" charset="0"/>
                <a:cs typeface="Times New Roman" panose="02020603050405020304" pitchFamily="18" charset="0"/>
              </a:rPr>
              <a:t>      и другие</a:t>
            </a:r>
            <a:endParaRPr lang="ru-RU"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580112" y="1897940"/>
            <a:ext cx="3274630" cy="646331"/>
          </a:xfrm>
          <a:prstGeom prst="rect">
            <a:avLst/>
          </a:prstGeom>
          <a:noFill/>
        </p:spPr>
        <p:txBody>
          <a:bodyPr wrap="square" rtlCol="0">
            <a:spAutoFit/>
          </a:bodyPr>
          <a:lstStyle/>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Искусство</a:t>
            </a: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История родного края</a:t>
            </a:r>
          </a:p>
        </p:txBody>
      </p:sp>
      <p:sp>
        <p:nvSpPr>
          <p:cNvPr id="11" name="Прямоугольник 10"/>
          <p:cNvSpPr/>
          <p:nvPr/>
        </p:nvSpPr>
        <p:spPr>
          <a:xfrm>
            <a:off x="-10455" y="3247578"/>
            <a:ext cx="9144000"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1835696" y="3208789"/>
            <a:ext cx="5822178" cy="400110"/>
          </a:xfrm>
          <a:prstGeom prst="rect">
            <a:avLst/>
          </a:prstGeom>
          <a:noFill/>
        </p:spPr>
        <p:txBody>
          <a:bodyPr wrap="square" rtlCol="0">
            <a:spAutoFit/>
          </a:bodyPr>
          <a:lstStyle/>
          <a:p>
            <a:pPr algn="ctr"/>
            <a:r>
              <a:rPr lang="ru-RU" sz="2000" b="1" dirty="0" smtClean="0">
                <a:solidFill>
                  <a:srgbClr val="C00000"/>
                </a:solidFill>
                <a:latin typeface="Times New Roman" panose="02020603050405020304" pitchFamily="18" charset="0"/>
                <a:cs typeface="Times New Roman" panose="02020603050405020304" pitchFamily="18" charset="0"/>
              </a:rPr>
              <a:t>5</a:t>
            </a:r>
            <a:r>
              <a:rPr lang="ru-RU" b="1" dirty="0" smtClean="0">
                <a:latin typeface="Times New Roman" panose="02020603050405020304" pitchFamily="18" charset="0"/>
                <a:cs typeface="Times New Roman" panose="02020603050405020304" pitchFamily="18" charset="0"/>
              </a:rPr>
              <a:t>. Индивидуальный проект</a:t>
            </a:r>
            <a:endParaRPr lang="ru-RU" b="1" dirty="0">
              <a:latin typeface="Times New Roman" panose="02020603050405020304" pitchFamily="18" charset="0"/>
              <a:cs typeface="Times New Roman" panose="02020603050405020304" pitchFamily="18" charset="0"/>
            </a:endParaRPr>
          </a:p>
        </p:txBody>
      </p:sp>
      <p:sp>
        <p:nvSpPr>
          <p:cNvPr id="13" name="Блок-схема: сохраненные данные 12"/>
          <p:cNvSpPr/>
          <p:nvPr/>
        </p:nvSpPr>
        <p:spPr>
          <a:xfrm>
            <a:off x="2555776" y="200075"/>
            <a:ext cx="4680520" cy="659507"/>
          </a:xfrm>
          <a:prstGeom prst="flowChartOnlineStorag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14" name="TextBox 13"/>
          <p:cNvSpPr txBox="1"/>
          <p:nvPr/>
        </p:nvSpPr>
        <p:spPr>
          <a:xfrm>
            <a:off x="2195736" y="345162"/>
            <a:ext cx="5184576" cy="369332"/>
          </a:xfrm>
          <a:prstGeom prst="rect">
            <a:avLst/>
          </a:prstGeom>
          <a:noFill/>
        </p:spPr>
        <p:txBody>
          <a:bodyPr wrap="square" rtlCol="0">
            <a:spAutoFit/>
          </a:bodyPr>
          <a:lstStyle/>
          <a:p>
            <a:pPr algn="ctr"/>
            <a:r>
              <a:rPr lang="ru-RU" b="1" dirty="0" smtClean="0">
                <a:latin typeface="Times New Roman" panose="02020603050405020304" pitchFamily="18" charset="0"/>
                <a:cs typeface="Times New Roman" panose="02020603050405020304" pitchFamily="18" charset="0"/>
              </a:rPr>
              <a:t>УЧЕБНЫЙ ПЛАН</a:t>
            </a:r>
            <a:endParaRPr lang="ru-RU" b="1" dirty="0">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259934" y="4725144"/>
            <a:ext cx="8603222" cy="1200329"/>
          </a:xfrm>
          <a:prstGeom prst="rect">
            <a:avLst/>
          </a:prstGeom>
        </p:spPr>
        <p:txBody>
          <a:bodyPr wrap="square">
            <a:spAutoFit/>
          </a:bodyPr>
          <a:lstStyle/>
          <a:p>
            <a:pPr algn="just"/>
            <a:r>
              <a:rPr lang="ru-RU" b="1" i="1" dirty="0" smtClean="0">
                <a:solidFill>
                  <a:srgbClr val="C00000"/>
                </a:solidFill>
                <a:latin typeface="Times New Roman" panose="02020603050405020304" pitchFamily="18" charset="0"/>
                <a:cs typeface="Times New Roman" panose="02020603050405020304" pitchFamily="18" charset="0"/>
              </a:rPr>
              <a:t>Учебный </a:t>
            </a:r>
            <a:r>
              <a:rPr lang="ru-RU" b="1" i="1" dirty="0">
                <a:solidFill>
                  <a:srgbClr val="C00000"/>
                </a:solidFill>
                <a:latin typeface="Times New Roman" panose="02020603050405020304" pitchFamily="18" charset="0"/>
                <a:cs typeface="Times New Roman" panose="02020603050405020304" pitchFamily="18" charset="0"/>
              </a:rPr>
              <a:t>план профиля обучения (кроме универсального) должен содержать не менее 3(4) учебных предметов на углубленном уровне изучения из соответствующей профилю обучения предметной области и (или) смежной с ней предметной </a:t>
            </a:r>
            <a:r>
              <a:rPr lang="ru-RU" b="1" i="1" dirty="0" smtClean="0">
                <a:solidFill>
                  <a:srgbClr val="C00000"/>
                </a:solidFill>
                <a:latin typeface="Times New Roman" panose="02020603050405020304" pitchFamily="18" charset="0"/>
                <a:cs typeface="Times New Roman" panose="02020603050405020304" pitchFamily="18" charset="0"/>
              </a:rPr>
              <a:t>области.</a:t>
            </a:r>
            <a:endParaRPr lang="ru-RU"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418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700808"/>
            <a:ext cx="7543801" cy="3016086"/>
          </a:xfrm>
        </p:spPr>
        <p:txBody>
          <a:bodyPr>
            <a:normAutofit/>
          </a:bodyPr>
          <a:lstStyle/>
          <a:p>
            <a:pPr algn="ctr"/>
            <a:r>
              <a:rPr lang="ru-RU" sz="3200" b="1" dirty="0" smtClean="0"/>
              <a:t>Примерный учебный план не является нормативным документом, он носит характер учебно-методических рекомендаций</a:t>
            </a:r>
            <a:endParaRPr lang="ru-RU" sz="3200" b="1" dirty="0"/>
          </a:p>
        </p:txBody>
      </p:sp>
      <p:pic>
        <p:nvPicPr>
          <p:cNvPr id="4"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fedu-tgn.ru/Images/uchPla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149080"/>
            <a:ext cx="3545248" cy="23344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Заголовок 1"/>
          <p:cNvSpPr>
            <a:spLocks noGrp="1"/>
          </p:cNvSpPr>
          <p:nvPr>
            <p:ph type="title"/>
          </p:nvPr>
        </p:nvSpPr>
        <p:spPr>
          <a:xfrm>
            <a:off x="683568" y="104148"/>
            <a:ext cx="8229600" cy="1143000"/>
          </a:xfrm>
        </p:spPr>
        <p:txBody>
          <a:bodyPr>
            <a:normAutofit/>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Подходы к проектированию учебного плана</a:t>
            </a:r>
            <a:endParaRPr lang="ru-RU"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290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1879" y="1556792"/>
            <a:ext cx="7543801" cy="3232083"/>
          </a:xfrm>
        </p:spPr>
        <p:txBody>
          <a:bodyPr>
            <a:normAutofit/>
          </a:bodyPr>
          <a:lstStyle/>
          <a:p>
            <a:pPr algn="ctr"/>
            <a:r>
              <a:rPr lang="ru-RU" sz="3200" b="1" dirty="0" smtClean="0"/>
              <a:t>Мы предлагаем проектировать учебный план из расчета общего количества часов на 2 года обучения</a:t>
            </a:r>
            <a:endParaRPr lang="ru-RU" sz="3200" b="1" dirty="0"/>
          </a:p>
        </p:txBody>
      </p:sp>
      <p:pic>
        <p:nvPicPr>
          <p:cNvPr id="4"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1"/>
          <p:cNvSpPr txBox="1">
            <a:spLocks/>
          </p:cNvSpPr>
          <p:nvPr/>
        </p:nvSpPr>
        <p:spPr>
          <a:xfrm>
            <a:off x="683568" y="1041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smtClean="0">
                <a:solidFill>
                  <a:srgbClr val="C00000"/>
                </a:solidFill>
                <a:latin typeface="Times New Roman" panose="02020603050405020304" pitchFamily="18" charset="0"/>
                <a:cs typeface="Times New Roman" panose="02020603050405020304" pitchFamily="18" charset="0"/>
              </a:rPr>
              <a:t>Подходы к проектированию учебного плана</a:t>
            </a:r>
            <a:endParaRPr lang="ru-RU"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763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104" y="1988840"/>
            <a:ext cx="7543801" cy="3016086"/>
          </a:xfrm>
        </p:spPr>
        <p:txBody>
          <a:bodyPr>
            <a:normAutofit/>
          </a:bodyPr>
          <a:lstStyle/>
          <a:p>
            <a:pPr algn="ctr"/>
            <a:r>
              <a:rPr lang="ru-RU" sz="3200" b="1" dirty="0" smtClean="0"/>
              <a:t>Отправной точкой для проектирования учебного плана служит не количество часов на изучение предмета, а результаты, которых необходимо достичь</a:t>
            </a:r>
            <a:endParaRPr lang="ru-RU" sz="3200" b="1" dirty="0"/>
          </a:p>
        </p:txBody>
      </p:sp>
      <p:pic>
        <p:nvPicPr>
          <p:cNvPr id="4"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1"/>
          <p:cNvSpPr txBox="1">
            <a:spLocks/>
          </p:cNvSpPr>
          <p:nvPr/>
        </p:nvSpPr>
        <p:spPr>
          <a:xfrm>
            <a:off x="683568" y="1041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smtClean="0">
                <a:solidFill>
                  <a:srgbClr val="C00000"/>
                </a:solidFill>
                <a:latin typeface="Times New Roman" panose="02020603050405020304" pitchFamily="18" charset="0"/>
                <a:cs typeface="Times New Roman" panose="02020603050405020304" pitchFamily="18" charset="0"/>
              </a:rPr>
              <a:t>Подходы к проектированию учебного плана</a:t>
            </a:r>
            <a:endParaRPr lang="ru-RU"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98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04148"/>
            <a:ext cx="8229600" cy="1143000"/>
          </a:xfrm>
        </p:spPr>
        <p:txBody>
          <a:bodyPr>
            <a:normAutofit/>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Подходы к проектированию учебного плана</a:t>
            </a:r>
            <a:endParaRPr lang="ru-RU" sz="2800" b="1"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97329" y="2179322"/>
            <a:ext cx="7543801" cy="3664077"/>
          </a:xfrm>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Индивидуальные учебные планы</a:t>
            </a:r>
          </a:p>
          <a:p>
            <a:pPr algn="ctr"/>
            <a:endParaRPr lang="ru-RU" sz="2800" b="1" dirty="0" smtClean="0">
              <a:latin typeface="Times New Roman" panose="02020603050405020304" pitchFamily="18" charset="0"/>
              <a:cs typeface="Times New Roman" panose="02020603050405020304" pitchFamily="18" charset="0"/>
            </a:endParaRPr>
          </a:p>
          <a:p>
            <a:pPr algn="ctr"/>
            <a:r>
              <a:rPr lang="ru-RU" sz="2800" b="1" dirty="0" smtClean="0">
                <a:latin typeface="Times New Roman" panose="02020603050405020304" pitchFamily="18" charset="0"/>
                <a:cs typeface="Times New Roman" panose="02020603050405020304" pitchFamily="18" charset="0"/>
              </a:rPr>
              <a:t>Групповые учебные планы</a:t>
            </a:r>
          </a:p>
          <a:p>
            <a:pPr algn="ctr"/>
            <a:endParaRPr lang="ru-RU" sz="2800" b="1" dirty="0" smtClean="0">
              <a:latin typeface="Times New Roman" panose="02020603050405020304" pitchFamily="18" charset="0"/>
              <a:cs typeface="Times New Roman" panose="02020603050405020304" pitchFamily="18" charset="0"/>
            </a:endParaRPr>
          </a:p>
          <a:p>
            <a:pPr algn="ctr"/>
            <a:r>
              <a:rPr lang="ru-RU" sz="2800" b="1" dirty="0" smtClean="0">
                <a:latin typeface="Times New Roman" panose="02020603050405020304" pitchFamily="18" charset="0"/>
                <a:cs typeface="Times New Roman" panose="02020603050405020304" pitchFamily="18" charset="0"/>
              </a:rPr>
              <a:t>Учебные планы профилей</a:t>
            </a:r>
          </a:p>
          <a:p>
            <a:pPr algn="ctr"/>
            <a:endParaRPr lang="ru-RU" sz="2800" b="1" dirty="0">
              <a:latin typeface="Times New Roman" panose="02020603050405020304" pitchFamily="18" charset="0"/>
              <a:cs typeface="Times New Roman" panose="02020603050405020304" pitchFamily="18" charset="0"/>
            </a:endParaRPr>
          </a:p>
          <a:p>
            <a:pPr algn="ctr"/>
            <a:r>
              <a:rPr lang="ru-RU" sz="2800" b="1" dirty="0" smtClean="0">
                <a:latin typeface="Times New Roman" panose="02020603050405020304" pitchFamily="18" charset="0"/>
                <a:cs typeface="Times New Roman" panose="02020603050405020304" pitchFamily="18" charset="0"/>
              </a:rPr>
              <a:t>Учебный план школы</a:t>
            </a:r>
          </a:p>
          <a:p>
            <a:pPr algn="ctr"/>
            <a:endParaRPr lang="ru-RU" sz="2800" b="1" dirty="0">
              <a:latin typeface="Times New Roman" panose="02020603050405020304" pitchFamily="18" charset="0"/>
              <a:cs typeface="Times New Roman" panose="02020603050405020304" pitchFamily="18" charset="0"/>
            </a:endParaRPr>
          </a:p>
        </p:txBody>
      </p:sp>
      <p:cxnSp>
        <p:nvCxnSpPr>
          <p:cNvPr id="9" name="Прямая со стрелкой 8"/>
          <p:cNvCxnSpPr/>
          <p:nvPr/>
        </p:nvCxnSpPr>
        <p:spPr>
          <a:xfrm>
            <a:off x="4572000" y="2781009"/>
            <a:ext cx="0" cy="4319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2" name="Прямая со стрелкой 11"/>
          <p:cNvCxnSpPr/>
          <p:nvPr/>
        </p:nvCxnSpPr>
        <p:spPr>
          <a:xfrm>
            <a:off x="4572000" y="3788995"/>
            <a:ext cx="0" cy="35999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0" name="Прямая со стрелкой 19"/>
          <p:cNvCxnSpPr/>
          <p:nvPr/>
        </p:nvCxnSpPr>
        <p:spPr>
          <a:xfrm flipH="1">
            <a:off x="4572000" y="4940979"/>
            <a:ext cx="1" cy="35999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7"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67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04148"/>
            <a:ext cx="8229600" cy="876580"/>
          </a:xfrm>
        </p:spPr>
        <p:txBody>
          <a:bodyPr>
            <a:normAutofit/>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Формирование учебного плана профиля</a:t>
            </a:r>
            <a:endParaRPr lang="ru-RU" sz="2800" b="1"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052736"/>
            <a:ext cx="8568952" cy="5400600"/>
          </a:xfrm>
        </p:spPr>
        <p:txBody>
          <a:bodyPr>
            <a:noAutofit/>
          </a:bodyPr>
          <a:lstStyle/>
          <a:p>
            <a:pPr>
              <a:buAutoNum type="arabicPeriod"/>
            </a:pPr>
            <a:r>
              <a:rPr lang="ru-RU" sz="1600" dirty="0" smtClean="0">
                <a:latin typeface="Times New Roman" panose="02020603050405020304" pitchFamily="18" charset="0"/>
                <a:cs typeface="Times New Roman" panose="02020603050405020304" pitchFamily="18" charset="0"/>
              </a:rPr>
              <a:t>Определить </a:t>
            </a:r>
            <a:r>
              <a:rPr lang="ru-RU" sz="1600" dirty="0">
                <a:latin typeface="Times New Roman" panose="02020603050405020304" pitchFamily="18" charset="0"/>
                <a:cs typeface="Times New Roman" panose="02020603050405020304" pitchFamily="18" charset="0"/>
              </a:rPr>
              <a:t>профиль обучения. </a:t>
            </a:r>
            <a:endParaRPr lang="ru-RU" sz="1600" dirty="0" smtClean="0">
              <a:latin typeface="Times New Roman" panose="02020603050405020304" pitchFamily="18" charset="0"/>
              <a:cs typeface="Times New Roman" panose="02020603050405020304" pitchFamily="18" charset="0"/>
            </a:endParaRPr>
          </a:p>
          <a:p>
            <a:pPr>
              <a:buAutoNum type="arabicPeriod"/>
            </a:pPr>
            <a:endParaRPr lang="ru-RU" sz="16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2. Выбрать из перечня обязательные, общие для всех профилей, предметы на базовом уровне, не менее одного предмета из каждой предметной области. Для всех профилей, кроме универсального, включить в план не менее 3 учебных предметов на углубленном уровне, которые будут определять направленность образования в данном профиле</a:t>
            </a:r>
            <a:r>
              <a:rPr lang="ru-RU" sz="1600" i="1" dirty="0">
                <a:latin typeface="Times New Roman" panose="02020603050405020304" pitchFamily="18" charset="0"/>
                <a:cs typeface="Times New Roman" panose="02020603050405020304" pitchFamily="18" charset="0"/>
              </a:rPr>
              <a:t>. </a:t>
            </a:r>
            <a:endParaRPr lang="ru-RU" sz="1600" i="1" dirty="0" smtClean="0">
              <a:latin typeface="Times New Roman" panose="02020603050405020304" pitchFamily="18" charset="0"/>
              <a:cs typeface="Times New Roman" panose="02020603050405020304" pitchFamily="18" charset="0"/>
            </a:endParaRPr>
          </a:p>
          <a:p>
            <a:pPr marL="0" indent="0">
              <a:buNone/>
            </a:pPr>
            <a:endParaRPr lang="ru-RU" sz="16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3. Дополнить учебный план индивидуальным(и) проектом(</a:t>
            </a:r>
            <a:r>
              <a:rPr lang="ru-RU" sz="1600" dirty="0" err="1">
                <a:latin typeface="Times New Roman" panose="02020603050405020304" pitchFamily="18" charset="0"/>
                <a:cs typeface="Times New Roman" panose="02020603050405020304" pitchFamily="18" charset="0"/>
              </a:rPr>
              <a:t>ами</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a:p>
            <a:pPr marL="0" indent="0">
              <a:buNone/>
            </a:pPr>
            <a:endParaRPr lang="ru-RU" sz="16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4. Подсчитать суммарное число часов, отводимых на изучение учебных предметов, выбранных в п. п. 2 и 3. Если полученное число часов меньше времени (2170 часов), предусмотренного Стандартом, то можно дополнить учебный план профиля еще каким-либо предметом (предметами) на базовом или углубленном уровне либо изменить количество часов на изучение выбранных предметов, завершить формирование учебного плана профиля факультативными и элективными курсами. </a:t>
            </a:r>
            <a:endParaRPr lang="ru-RU" sz="1600" dirty="0" smtClean="0">
              <a:latin typeface="Times New Roman" panose="02020603050405020304" pitchFamily="18" charset="0"/>
              <a:cs typeface="Times New Roman" panose="02020603050405020304" pitchFamily="18" charset="0"/>
            </a:endParaRPr>
          </a:p>
          <a:p>
            <a:pPr marL="0" indent="0">
              <a:buNone/>
            </a:pPr>
            <a:endParaRPr lang="ru-RU" sz="16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5. Если суммарное число часов больше минимального числа часов, но меньше максимально допустимого (2590 часов), то образовательная организация может завершить формирование учебного плана или увеличить количество часов на изучение отдельных предметов или включить в план другие курсы по выбору учащегося. </a:t>
            </a:r>
            <a:endParaRPr lang="ru-RU" sz="1600" b="1" dirty="0">
              <a:latin typeface="Times New Roman" panose="02020603050405020304" pitchFamily="18" charset="0"/>
              <a:cs typeface="Times New Roman" panose="02020603050405020304" pitchFamily="18" charset="0"/>
            </a:endParaRPr>
          </a:p>
        </p:txBody>
      </p:sp>
      <p:pic>
        <p:nvPicPr>
          <p:cNvPr id="7"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786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687119339"/>
              </p:ext>
            </p:extLst>
          </p:nvPr>
        </p:nvGraphicFramePr>
        <p:xfrm>
          <a:off x="77788" y="-1"/>
          <a:ext cx="8988425" cy="6488749"/>
        </p:xfrm>
        <a:graphic>
          <a:graphicData uri="http://schemas.openxmlformats.org/drawingml/2006/table">
            <a:tbl>
              <a:tblPr/>
              <a:tblGrid>
                <a:gridCol w="2252662"/>
                <a:gridCol w="5821363"/>
                <a:gridCol w="503237"/>
                <a:gridCol w="411163"/>
              </a:tblGrid>
              <a:tr h="61032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Филология</a:t>
                      </a:r>
                      <a:endParaRPr kumimoji="0" lang="ru-RU" altLang="ru-RU" sz="16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«Русский язык и литература»;</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«Родной (нерусский) язык и литература».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86730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Иностранные языки</a:t>
                      </a:r>
                      <a:endParaRPr kumimoji="0" lang="ru-RU" altLang="ru-RU" sz="16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«Иностранный язык» (базовый и углубленный уровни);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«Второй иностранный язык» (базовый и углубленный уровни).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124288">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Общественные науки</a:t>
                      </a:r>
                      <a:endParaRPr kumimoji="0" lang="ru-RU" altLang="ru-RU" sz="16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«История» (базовый и углубленный уровни);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«География» (базовый и углубленный уровни);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«Экономика» (базовый и углубленный уровни);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«Право» (базовый и углубленный уровни);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610328">
                <a:tc vMerge="1">
                  <a:txBody>
                    <a:bodyPr/>
                    <a:lstStyle/>
                    <a:p>
                      <a:endParaRPr lang="ru-RU"/>
                    </a:p>
                  </a:txBody>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«Обществознание» (базовый уровень);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«Россия в мире» (базовый уровень).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730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Математика и информатика</a:t>
                      </a:r>
                      <a:endParaRPr kumimoji="0" lang="ru-RU" altLang="ru-RU" sz="16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«Математика: алгебра и начала математического анализа, геометрия» (базовый и углубленный уровни);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«Информатика» (базовый и углубленный уровни).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867308">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Естественные науки</a:t>
                      </a:r>
                      <a:endParaRPr kumimoji="0" lang="ru-RU" altLang="ru-RU" sz="16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«Физика» (базовый и углубленный уровни);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«Химия» (базовый и углубленный уровни);</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«Биология» (базовый и углубленный уровни);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417593">
                <a:tc vMerge="1">
                  <a:txBody>
                    <a:bodyPr/>
                    <a:lstStyle/>
                    <a:p>
                      <a:endParaRPr lang="ru-RU"/>
                    </a:p>
                  </a:txBody>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«Естествознание» (базовый уровень).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428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Физическая культура, экология и основы безопасности жизнедеятельности</a:t>
                      </a:r>
                      <a:endParaRPr kumimoji="0" lang="ru-RU" altLang="ru-RU" sz="16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lnSpc>
                          <a:spcPct val="90000"/>
                        </a:lnSpc>
                        <a:spcBef>
                          <a:spcPts val="1000"/>
                        </a:spcBef>
                        <a:buFont typeface="Arial" panose="020B0604020202020204" pitchFamily="34" charset="0"/>
                        <a:tabLst>
                          <a:tab pos="800100" algn="l"/>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800100" algn="l"/>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800100" algn="l"/>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800100" algn="l"/>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800100" algn="l"/>
                        </a:tabLst>
                        <a:defRPr sz="1600">
                          <a:solidFill>
                            <a:schemeClr val="tx1"/>
                          </a:solidFill>
                          <a:latin typeface="Calibri" panose="020F0502020204030204" pitchFamily="34" charset="0"/>
                        </a:defRPr>
                      </a:lvl9p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«Физическая культура» (базовый уровень);</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«Экология» (базовый уровень);</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tab pos="800100" algn="l"/>
                        </a:tabLst>
                      </a:pP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«Основы безопасности жизнедеятельности» (базовый уровень).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Б</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ru-RU" altLang="ru-RU"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75892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pic>
        <p:nvPicPr>
          <p:cNvPr id="3" name="Рисунок 2" descr="http://2.bp.blogspot.com/-9NhK7TuoBj8/T-a3o-9wWnI/AAAAAAAAGeI/ttjoS6qYf3c/s640/s640x4801.jpeg">
            <a:hlinkClick r:id="rId3"/>
          </p:cNvPr>
          <p:cNvPicPr/>
          <p:nvPr/>
        </p:nvPicPr>
        <p:blipFill rotWithShape="1">
          <a:blip r:embed="rId4">
            <a:extLst>
              <a:ext uri="{28A0092B-C50C-407E-A947-70E740481C1C}">
                <a14:useLocalDpi xmlns:a14="http://schemas.microsoft.com/office/drawing/2010/main" val="0"/>
              </a:ext>
            </a:extLst>
          </a:blip>
          <a:srcRect t="11108"/>
          <a:stretch/>
        </p:blipFill>
        <p:spPr bwMode="auto">
          <a:xfrm>
            <a:off x="451212" y="852409"/>
            <a:ext cx="8424520" cy="6005591"/>
          </a:xfrm>
          <a:prstGeom prst="rect">
            <a:avLst/>
          </a:prstGeom>
          <a:noFill/>
          <a:ln>
            <a:noFill/>
          </a:ln>
        </p:spPr>
      </p:pic>
      <p:sp>
        <p:nvSpPr>
          <p:cNvPr id="4" name="Прямоугольник 3"/>
          <p:cNvSpPr/>
          <p:nvPr/>
        </p:nvSpPr>
        <p:spPr>
          <a:xfrm>
            <a:off x="867808" y="195719"/>
            <a:ext cx="7932364" cy="584775"/>
          </a:xfrm>
          <a:prstGeom prst="rect">
            <a:avLst/>
          </a:prstGeom>
          <a:noFill/>
        </p:spPr>
        <p:txBody>
          <a:bodyPr wrap="none" lIns="91440" tIns="45720" rIns="91440" bIns="45720">
            <a:spAutoFit/>
          </a:bodyPr>
          <a:lstStyle/>
          <a:p>
            <a:pPr algn="ct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формирование учебного плана</a:t>
            </a:r>
            <a:endParaRPr lang="ru-RU"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03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35408" y="159350"/>
            <a:ext cx="8420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FontTx/>
              <a:buNone/>
            </a:pPr>
            <a:r>
              <a:rPr lang="ru-RU" altLang="ru-RU" b="1" dirty="0" smtClean="0">
                <a:solidFill>
                  <a:prstClr val="black"/>
                </a:solidFill>
                <a:latin typeface="Times New Roman" panose="02020603050405020304" pitchFamily="18" charset="0"/>
                <a:cs typeface="Times New Roman" panose="02020603050405020304" pitchFamily="18" charset="0"/>
              </a:rPr>
              <a:t>Статья 2 Федерального закона от 29 декабря 2012 года № 273-ФЗ</a:t>
            </a:r>
          </a:p>
          <a:p>
            <a:pPr algn="ctr">
              <a:buFontTx/>
              <a:buNone/>
            </a:pPr>
            <a:r>
              <a:rPr lang="ru-RU" altLang="ru-RU" b="1" dirty="0" smtClean="0">
                <a:solidFill>
                  <a:prstClr val="black"/>
                </a:solidFill>
                <a:latin typeface="Times New Roman" panose="02020603050405020304" pitchFamily="18" charset="0"/>
                <a:cs typeface="Times New Roman" panose="02020603050405020304" pitchFamily="18" charset="0"/>
              </a:rPr>
              <a:t>«Об образовании в Российской Федерации» </a:t>
            </a:r>
          </a:p>
        </p:txBody>
      </p:sp>
      <p:sp>
        <p:nvSpPr>
          <p:cNvPr id="5123" name="TextBox 2"/>
          <p:cNvSpPr txBox="1">
            <a:spLocks noChangeArrowheads="1"/>
          </p:cNvSpPr>
          <p:nvPr/>
        </p:nvSpPr>
        <p:spPr bwMode="auto">
          <a:xfrm>
            <a:off x="246508" y="1196752"/>
            <a:ext cx="8509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buFontTx/>
              <a:buNone/>
            </a:pPr>
            <a:r>
              <a:rPr lang="ru-RU" altLang="ru-RU" dirty="0" smtClean="0">
                <a:solidFill>
                  <a:prstClr val="black"/>
                </a:solidFill>
                <a:latin typeface="Times New Roman" panose="02020603050405020304" pitchFamily="18" charset="0"/>
                <a:cs typeface="Times New Roman" panose="02020603050405020304" pitchFamily="18" charset="0"/>
              </a:rPr>
              <a:t>22) </a:t>
            </a:r>
            <a:r>
              <a:rPr lang="ru-RU" altLang="ru-RU" b="1" dirty="0" smtClean="0">
                <a:solidFill>
                  <a:srgbClr val="002060"/>
                </a:solidFill>
                <a:latin typeface="Times New Roman" panose="02020603050405020304" pitchFamily="18" charset="0"/>
                <a:cs typeface="Times New Roman" panose="02020603050405020304" pitchFamily="18" charset="0"/>
              </a:rPr>
              <a:t>учебный план </a:t>
            </a:r>
            <a:r>
              <a:rPr lang="ru-RU" altLang="ru-RU" dirty="0" smtClean="0">
                <a:solidFill>
                  <a:prstClr val="black"/>
                </a:solidFill>
                <a:latin typeface="Times New Roman" panose="02020603050405020304" pitchFamily="18" charset="0"/>
                <a:cs typeface="Times New Roman" panose="02020603050405020304" pitchFamily="18" charset="0"/>
              </a:rPr>
              <a:t>- документ, который определяет</a:t>
            </a:r>
          </a:p>
          <a:p>
            <a:pPr algn="just">
              <a:buFontTx/>
              <a:buNone/>
            </a:pPr>
            <a:r>
              <a:rPr lang="ru-RU" altLang="ru-RU" dirty="0" smtClean="0">
                <a:solidFill>
                  <a:prstClr val="black"/>
                </a:solidFill>
                <a:latin typeface="Times New Roman" panose="02020603050405020304" pitchFamily="18" charset="0"/>
                <a:cs typeface="Times New Roman" panose="02020603050405020304" pitchFamily="18" charset="0"/>
              </a:rPr>
              <a:t>перечень,</a:t>
            </a:r>
          </a:p>
          <a:p>
            <a:pPr algn="just">
              <a:buFontTx/>
              <a:buNone/>
            </a:pPr>
            <a:r>
              <a:rPr lang="ru-RU" altLang="ru-RU" dirty="0" smtClean="0">
                <a:solidFill>
                  <a:prstClr val="black"/>
                </a:solidFill>
                <a:latin typeface="Times New Roman" panose="02020603050405020304" pitchFamily="18" charset="0"/>
                <a:cs typeface="Times New Roman" panose="02020603050405020304" pitchFamily="18" charset="0"/>
              </a:rPr>
              <a:t>трудоемкость,</a:t>
            </a:r>
          </a:p>
          <a:p>
            <a:pPr algn="just">
              <a:buFontTx/>
              <a:buNone/>
            </a:pPr>
            <a:r>
              <a:rPr lang="ru-RU" altLang="ru-RU" dirty="0" smtClean="0">
                <a:solidFill>
                  <a:prstClr val="black"/>
                </a:solidFill>
                <a:latin typeface="Times New Roman" panose="02020603050405020304" pitchFamily="18" charset="0"/>
                <a:cs typeface="Times New Roman" panose="02020603050405020304" pitchFamily="18" charset="0"/>
              </a:rPr>
              <a:t>последовательность и распределение по периодам обучения учебных предметов, курсов, дисциплин (модулей), практики, иных видов учебной деятельности</a:t>
            </a:r>
          </a:p>
          <a:p>
            <a:pPr algn="just">
              <a:buFontTx/>
              <a:buNone/>
            </a:pPr>
            <a:r>
              <a:rPr lang="ru-RU" altLang="ru-RU" dirty="0" smtClean="0">
                <a:solidFill>
                  <a:prstClr val="black"/>
                </a:solidFill>
                <a:latin typeface="Times New Roman" panose="02020603050405020304" pitchFamily="18" charset="0"/>
                <a:cs typeface="Times New Roman" panose="02020603050405020304" pitchFamily="18" charset="0"/>
              </a:rPr>
              <a:t>и, если иное не установлено настоящим Федеральным законом, формы промежуточной аттестации обучающихся.</a:t>
            </a:r>
            <a:endParaRPr lang="ru-RU" altLang="ru-RU" dirty="0">
              <a:solidFill>
                <a:prstClr val="black"/>
              </a:solidFill>
              <a:cs typeface="+mn-cs"/>
            </a:endParaRPr>
          </a:p>
          <a:p>
            <a:pPr algn="just">
              <a:buFontTx/>
              <a:buNone/>
            </a:pPr>
            <a:endParaRPr lang="ru-RU" altLang="ru-RU" b="1" dirty="0" smtClean="0">
              <a:solidFill>
                <a:prstClr val="black"/>
              </a:solidFill>
              <a:latin typeface="Times New Roman" panose="02020603050405020304" pitchFamily="18" charset="0"/>
              <a:cs typeface="Times New Roman" panose="02020603050405020304" pitchFamily="18" charset="0"/>
            </a:endParaRPr>
          </a:p>
          <a:p>
            <a:pPr algn="just">
              <a:buFontTx/>
              <a:buNone/>
            </a:pPr>
            <a:r>
              <a:rPr lang="ru-RU" altLang="ru-RU" dirty="0" smtClean="0">
                <a:solidFill>
                  <a:prstClr val="black"/>
                </a:solidFill>
                <a:latin typeface="Times New Roman" panose="02020603050405020304" pitchFamily="18" charset="0"/>
                <a:cs typeface="Times New Roman" panose="02020603050405020304" pitchFamily="18" charset="0"/>
              </a:rPr>
              <a:t>23) </a:t>
            </a:r>
            <a:r>
              <a:rPr lang="ru-RU" altLang="ru-RU" b="1" dirty="0" smtClean="0">
                <a:solidFill>
                  <a:srgbClr val="002060"/>
                </a:solidFill>
                <a:latin typeface="Times New Roman" panose="02020603050405020304" pitchFamily="18" charset="0"/>
                <a:cs typeface="Times New Roman" panose="02020603050405020304" pitchFamily="18" charset="0"/>
              </a:rPr>
              <a:t>индивидуальный учебный план </a:t>
            </a:r>
            <a:r>
              <a:rPr lang="ru-RU" altLang="ru-RU" dirty="0" smtClean="0">
                <a:solidFill>
                  <a:prstClr val="black"/>
                </a:solidFill>
                <a:latin typeface="Times New Roman" panose="02020603050405020304" pitchFamily="18" charset="0"/>
                <a:cs typeface="Times New Roman" panose="02020603050405020304" pitchFamily="18" charset="0"/>
              </a:rPr>
              <a:t>- учебный план, обеспечивающий освоение образовательной программы на основе индивидуализации ее содержания </a:t>
            </a:r>
            <a:r>
              <a:rPr lang="ru-RU" altLang="ru-RU" b="1" dirty="0" smtClean="0">
                <a:solidFill>
                  <a:prstClr val="black"/>
                </a:solidFill>
                <a:latin typeface="Times New Roman" panose="02020603050405020304" pitchFamily="18" charset="0"/>
                <a:cs typeface="Times New Roman" panose="02020603050405020304" pitchFamily="18" charset="0"/>
              </a:rPr>
              <a:t>с учетом особенностей и образовательных потребностей конкретного обучающегося.</a:t>
            </a:r>
          </a:p>
          <a:p>
            <a:pPr algn="just">
              <a:buFontTx/>
              <a:buNone/>
            </a:pPr>
            <a:endParaRPr lang="ru-RU" altLang="ru-RU" b="1" dirty="0">
              <a:solidFill>
                <a:prstClr val="black"/>
              </a:solidFill>
              <a:latin typeface="Times New Roman" panose="02020603050405020304" pitchFamily="18" charset="0"/>
              <a:cs typeface="Times New Roman" panose="02020603050405020304" pitchFamily="18" charset="0"/>
            </a:endParaRPr>
          </a:p>
          <a:p>
            <a:pPr algn="just">
              <a:buFontTx/>
              <a:buNone/>
            </a:pPr>
            <a:r>
              <a:rPr lang="ru-RU" dirty="0" smtClean="0">
                <a:latin typeface="Times New Roman" panose="02020603050405020304" pitchFamily="18" charset="0"/>
                <a:cs typeface="Times New Roman" panose="02020603050405020304" pitchFamily="18" charset="0"/>
              </a:rPr>
              <a:t>25) </a:t>
            </a:r>
            <a:r>
              <a:rPr lang="ru-RU" b="1" dirty="0" smtClean="0">
                <a:solidFill>
                  <a:srgbClr val="002060"/>
                </a:solidFill>
                <a:latin typeface="Times New Roman" panose="02020603050405020304" pitchFamily="18" charset="0"/>
                <a:cs typeface="Times New Roman" panose="02020603050405020304" pitchFamily="18" charset="0"/>
              </a:rPr>
              <a:t>направленность </a:t>
            </a:r>
            <a:r>
              <a:rPr lang="ru-RU" b="1" dirty="0">
                <a:solidFill>
                  <a:srgbClr val="002060"/>
                </a:solidFill>
                <a:latin typeface="Times New Roman" panose="02020603050405020304" pitchFamily="18" charset="0"/>
                <a:cs typeface="Times New Roman" panose="02020603050405020304" pitchFamily="18" charset="0"/>
              </a:rPr>
              <a:t>(профиль) образования</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ориентация образовательной программы на конкретные области знания и (или) виды деятельности, определяющая ее предметно-тематическое содержание, преобладающие виды учебной деятельности обучающегося и требования к результатам освоения образовательной программы;</a:t>
            </a:r>
            <a:endParaRPr lang="ru-RU" altLang="ru-RU" b="1" dirty="0" smtClean="0">
              <a:solidFill>
                <a:prstClr val="black"/>
              </a:solidFill>
              <a:latin typeface="Times New Roman" panose="02020603050405020304" pitchFamily="18" charset="0"/>
              <a:cs typeface="Times New Roman" panose="02020603050405020304" pitchFamily="18" charset="0"/>
            </a:endParaRPr>
          </a:p>
          <a:p>
            <a:pPr>
              <a:buFontTx/>
              <a:buNone/>
            </a:pPr>
            <a:endParaRPr lang="ru-RU" altLang="ru-RU" b="1" dirty="0" smtClean="0">
              <a:solidFill>
                <a:prstClr val="black"/>
              </a:solidFill>
              <a:latin typeface="Times New Roman" panose="02020603050405020304" pitchFamily="18" charset="0"/>
              <a:cs typeface="Times New Roman" panose="02020603050405020304" pitchFamily="18" charset="0"/>
            </a:endParaRPr>
          </a:p>
        </p:txBody>
      </p:sp>
      <p:pic>
        <p:nvPicPr>
          <p:cNvPr id="4"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236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Таблица 3"/>
          <p:cNvGraphicFramePr>
            <a:graphicFrameLocks noGrp="1"/>
          </p:cNvGraphicFramePr>
          <p:nvPr>
            <p:extLst>
              <p:ext uri="{D42A27DB-BD31-4B8C-83A1-F6EECF244321}">
                <p14:modId xmlns:p14="http://schemas.microsoft.com/office/powerpoint/2010/main" val="3470087682"/>
              </p:ext>
            </p:extLst>
          </p:nvPr>
        </p:nvGraphicFramePr>
        <p:xfrm>
          <a:off x="323528" y="900826"/>
          <a:ext cx="8424940" cy="5819830"/>
        </p:xfrm>
        <a:graphic>
          <a:graphicData uri="http://schemas.openxmlformats.org/drawingml/2006/table">
            <a:tbl>
              <a:tblPr firstRow="1" bandRow="1">
                <a:tableStyleId>{22838BEF-8BB2-4498-84A7-C5851F593DF1}</a:tableStyleId>
              </a:tblPr>
              <a:tblGrid>
                <a:gridCol w="1584178"/>
                <a:gridCol w="2736304"/>
                <a:gridCol w="576064"/>
                <a:gridCol w="2880320"/>
                <a:gridCol w="648074"/>
              </a:tblGrid>
              <a:tr h="1008112">
                <a:tc>
                  <a:txBody>
                    <a:bodyPr/>
                    <a:lstStyle/>
                    <a:p>
                      <a:pPr algn="ctr"/>
                      <a:r>
                        <a:rPr lang="ru-RU" sz="1400" dirty="0" smtClean="0">
                          <a:latin typeface="Times New Roman" panose="02020603050405020304" pitchFamily="18" charset="0"/>
                          <a:cs typeface="Times New Roman" panose="02020603050405020304" pitchFamily="18" charset="0"/>
                        </a:rPr>
                        <a:t>Предметная область</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Учебные предметы</a:t>
                      </a:r>
                    </a:p>
                    <a:p>
                      <a:pPr algn="ctr"/>
                      <a:r>
                        <a:rPr lang="ru-RU" sz="1600" dirty="0" smtClean="0">
                          <a:latin typeface="Times New Roman" panose="02020603050405020304" pitchFamily="18" charset="0"/>
                          <a:cs typeface="Times New Roman" panose="02020603050405020304" pitchFamily="18" charset="0"/>
                        </a:rPr>
                        <a:t>Базовый уровень</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Кол-во часов</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Учебные предметы</a:t>
                      </a:r>
                    </a:p>
                    <a:p>
                      <a:pPr algn="ctr"/>
                      <a:r>
                        <a:rPr lang="ru-RU" sz="1600" dirty="0" smtClean="0">
                          <a:latin typeface="Times New Roman" panose="02020603050405020304" pitchFamily="18" charset="0"/>
                          <a:cs typeface="Times New Roman" panose="02020603050405020304" pitchFamily="18" charset="0"/>
                        </a:rPr>
                        <a:t>Углубленный уровень</a:t>
                      </a:r>
                    </a:p>
                    <a:p>
                      <a:pPr algn="ctr"/>
                      <a:endParaRPr lang="ru-RU"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Кол-во часов</a:t>
                      </a:r>
                    </a:p>
                    <a:p>
                      <a:pPr algn="ctr"/>
                      <a:endParaRPr lang="ru-RU" sz="1600" dirty="0">
                        <a:latin typeface="Times New Roman" panose="02020603050405020304" pitchFamily="18" charset="0"/>
                        <a:cs typeface="Times New Roman" panose="02020603050405020304" pitchFamily="18" charset="0"/>
                      </a:endParaRPr>
                    </a:p>
                  </a:txBody>
                  <a:tcPr/>
                </a:tc>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u="none" strike="noStrike" kern="1200" baseline="0" dirty="0" smtClean="0">
                          <a:solidFill>
                            <a:srgbClr val="C00000"/>
                          </a:solidFill>
                          <a:latin typeface="Times New Roman" panose="02020603050405020304" pitchFamily="18" charset="0"/>
                          <a:cs typeface="Times New Roman" panose="02020603050405020304" pitchFamily="18" charset="0"/>
                        </a:rPr>
                        <a:t>Математика и информатика</a:t>
                      </a:r>
                      <a:endParaRPr lang="ru-RU" sz="16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endParaRPr>
                    </a:p>
                  </a:txBody>
                  <a:tcPr/>
                </a:tc>
                <a:tc>
                  <a:txBody>
                    <a:bodyPr/>
                    <a:lstStyle/>
                    <a:p>
                      <a:r>
                        <a:rPr lang="ru-RU" sz="14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Математика: алгебра и начала математического анализа, геометрия </a:t>
                      </a:r>
                      <a:endParaRPr lang="ru-RU" sz="14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280</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Математика: алгебра и начала математического анализа, геометрия </a:t>
                      </a:r>
                    </a:p>
                  </a:txBody>
                  <a:tcPr/>
                </a:tc>
                <a:tc>
                  <a:txBody>
                    <a:bodyPr/>
                    <a:lstStyle/>
                    <a:p>
                      <a:pPr algn="ctr"/>
                      <a:r>
                        <a:rPr lang="ru-RU" sz="1400" b="1" dirty="0" smtClean="0">
                          <a:latin typeface="Times New Roman" panose="02020603050405020304" pitchFamily="18" charset="0"/>
                          <a:cs typeface="Times New Roman" panose="02020603050405020304" pitchFamily="18" charset="0"/>
                        </a:rPr>
                        <a:t>420</a:t>
                      </a: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solidFill>
                            <a:schemeClr val="tx1"/>
                          </a:solidFill>
                          <a:latin typeface="Times New Roman" panose="02020603050405020304" pitchFamily="18" charset="0"/>
                          <a:cs typeface="Times New Roman" panose="02020603050405020304" pitchFamily="18" charset="0"/>
                        </a:rPr>
                        <a:t>Информатика</a:t>
                      </a:r>
                      <a:endParaRPr lang="ru-RU" sz="14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70</a:t>
                      </a:r>
                      <a:endParaRPr lang="ru-RU" sz="14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solidFill>
                            <a:schemeClr val="tx1"/>
                          </a:solidFill>
                          <a:latin typeface="Times New Roman" panose="02020603050405020304" pitchFamily="18" charset="0"/>
                          <a:cs typeface="Times New Roman" panose="02020603050405020304" pitchFamily="18" charset="0"/>
                        </a:rPr>
                        <a:t>Информатика</a:t>
                      </a:r>
                      <a:endParaRPr lang="ru-RU" sz="14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280</a:t>
                      </a:r>
                      <a:endParaRPr lang="ru-RU" sz="1400" b="1" dirty="0">
                        <a:latin typeface="Times New Roman" panose="02020603050405020304" pitchFamily="18" charset="0"/>
                        <a:cs typeface="Times New Roman" panose="02020603050405020304" pitchFamily="18" charset="0"/>
                      </a:endParaRPr>
                    </a:p>
                  </a:txBody>
                  <a:tcPr/>
                </a:tc>
              </a:tr>
              <a:tr h="333430">
                <a:tc rowSpan="4">
                  <a:txBody>
                    <a:bodyPr/>
                    <a:lstStyle/>
                    <a:p>
                      <a:r>
                        <a:rPr lang="ru-RU" sz="1600" b="1" u="none" strike="noStrike" baseline="0" dirty="0" smtClean="0">
                          <a:solidFill>
                            <a:srgbClr val="C00000"/>
                          </a:solidFill>
                          <a:latin typeface="Times New Roman" panose="02020603050405020304" pitchFamily="18" charset="0"/>
                          <a:cs typeface="Times New Roman" panose="02020603050405020304" pitchFamily="18" charset="0"/>
                        </a:rPr>
                        <a:t>Естественные науки</a:t>
                      </a:r>
                      <a:endParaRPr lang="ru-RU" sz="1600" b="1" i="0" u="none" strike="noStrike" baseline="0" dirty="0" smtClean="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Физика</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none" strike="noStrike" kern="1200" baseline="0" dirty="0" smtClean="0">
                          <a:latin typeface="Times New Roman" panose="02020603050405020304" pitchFamily="18" charset="0"/>
                          <a:cs typeface="Times New Roman" panose="02020603050405020304" pitchFamily="18" charset="0"/>
                        </a:rPr>
                        <a:t>140</a:t>
                      </a:r>
                      <a:endParaRPr lang="ru-RU" sz="14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Физика</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u="none" strike="noStrike" kern="1200" baseline="0" dirty="0" smtClean="0">
                          <a:latin typeface="Times New Roman" panose="02020603050405020304" pitchFamily="18" charset="0"/>
                          <a:cs typeface="Times New Roman" panose="02020603050405020304" pitchFamily="18" charset="0"/>
                        </a:rPr>
                        <a:t>350</a:t>
                      </a:r>
                      <a:endParaRPr lang="ru-RU" sz="14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r>
              <a:tr h="2824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Химия</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none" strike="noStrike" kern="1200" baseline="0" dirty="0" smtClean="0">
                          <a:latin typeface="Times New Roman" panose="02020603050405020304" pitchFamily="18" charset="0"/>
                          <a:cs typeface="Times New Roman" panose="02020603050405020304" pitchFamily="18" charset="0"/>
                        </a:rPr>
                        <a:t>70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Химия</a:t>
                      </a: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210</a:t>
                      </a:r>
                      <a:endParaRPr lang="ru-RU" sz="1400" b="1" dirty="0">
                        <a:latin typeface="Times New Roman" panose="02020603050405020304" pitchFamily="18" charset="0"/>
                        <a:cs typeface="Times New Roman" panose="02020603050405020304" pitchFamily="18" charset="0"/>
                      </a:endParaRPr>
                    </a:p>
                  </a:txBody>
                  <a:tcPr/>
                </a:tc>
              </a:tr>
              <a:tr h="2824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Биология</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none" strike="noStrike" kern="1200" baseline="0" dirty="0" smtClean="0">
                          <a:latin typeface="Times New Roman" panose="02020603050405020304" pitchFamily="18" charset="0"/>
                          <a:cs typeface="Times New Roman" panose="02020603050405020304" pitchFamily="18" charset="0"/>
                        </a:rPr>
                        <a:t>70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Биология</a:t>
                      </a: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210</a:t>
                      </a:r>
                      <a:endParaRPr lang="ru-RU" sz="1400" b="1" dirty="0">
                        <a:latin typeface="Times New Roman" panose="02020603050405020304" pitchFamily="18" charset="0"/>
                        <a:cs typeface="Times New Roman" panose="02020603050405020304" pitchFamily="18" charset="0"/>
                      </a:endParaRPr>
                    </a:p>
                  </a:txBody>
                  <a:tcPr/>
                </a:tc>
              </a:tr>
              <a:tr h="2824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Естествознание</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none" strike="noStrike" kern="1200" baseline="0" dirty="0" smtClean="0">
                          <a:latin typeface="Times New Roman" panose="02020603050405020304" pitchFamily="18" charset="0"/>
                          <a:cs typeface="Times New Roman" panose="02020603050405020304" pitchFamily="18" charset="0"/>
                        </a:rPr>
                        <a:t>210</a:t>
                      </a: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288032">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rPr>
                        <a:t>Общественные науки </a:t>
                      </a:r>
                    </a:p>
                  </a:txBody>
                  <a:tcPr/>
                </a:tc>
                <a:tc>
                  <a:txBody>
                    <a:bodyPr/>
                    <a:lstStyle/>
                    <a:p>
                      <a:r>
                        <a:rPr lang="ru-RU" sz="1400" dirty="0" smtClean="0">
                          <a:latin typeface="Times New Roman" panose="02020603050405020304" pitchFamily="18" charset="0"/>
                          <a:cs typeface="Times New Roman" panose="02020603050405020304" pitchFamily="18" charset="0"/>
                        </a:rPr>
                        <a:t>История</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140</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smtClean="0">
                          <a:latin typeface="Times New Roman" panose="02020603050405020304" pitchFamily="18" charset="0"/>
                          <a:cs typeface="Times New Roman" panose="02020603050405020304" pitchFamily="18" charset="0"/>
                        </a:rPr>
                        <a:t>История</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280</a:t>
                      </a: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Россия в мире</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140</a:t>
                      </a: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ru-RU" sz="1400" smtClean="0">
                          <a:latin typeface="Times New Roman" panose="02020603050405020304" pitchFamily="18" charset="0"/>
                          <a:cs typeface="Times New Roman" panose="02020603050405020304" pitchFamily="18" charset="0"/>
                        </a:rPr>
                        <a:t>География</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70</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География</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210</a:t>
                      </a: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ru-RU" sz="1400" smtClean="0">
                          <a:latin typeface="Times New Roman" panose="02020603050405020304" pitchFamily="18" charset="0"/>
                          <a:cs typeface="Times New Roman" panose="02020603050405020304" pitchFamily="18" charset="0"/>
                        </a:rPr>
                        <a:t>Экономика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35</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Экономика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140</a:t>
                      </a: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ru-RU" sz="1400" smtClean="0">
                          <a:latin typeface="Times New Roman" panose="02020603050405020304" pitchFamily="18" charset="0"/>
                          <a:cs typeface="Times New Roman" panose="02020603050405020304" pitchFamily="18" charset="0"/>
                        </a:rPr>
                        <a:t>Право</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35</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Право</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140</a:t>
                      </a: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Обществознание</a:t>
                      </a:r>
                    </a:p>
                  </a:txBody>
                  <a:tcPr/>
                </a:tc>
                <a:tc>
                  <a:txBody>
                    <a:bodyPr/>
                    <a:lstStyle/>
                    <a:p>
                      <a:pPr algn="ctr"/>
                      <a:r>
                        <a:rPr lang="ru-RU" sz="1400" b="1" dirty="0" smtClean="0">
                          <a:latin typeface="Times New Roman" panose="02020603050405020304" pitchFamily="18" charset="0"/>
                          <a:cs typeface="Times New Roman" panose="02020603050405020304" pitchFamily="18" charset="0"/>
                        </a:rPr>
                        <a:t>140</a:t>
                      </a:r>
                      <a:endParaRPr lang="ru-RU" sz="14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smtClean="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bl>
          </a:graphicData>
        </a:graphic>
      </p:graphicFrame>
      <p:sp>
        <p:nvSpPr>
          <p:cNvPr id="5" name="Прямоугольник 4"/>
          <p:cNvSpPr/>
          <p:nvPr/>
        </p:nvSpPr>
        <p:spPr>
          <a:xfrm>
            <a:off x="971600" y="130313"/>
            <a:ext cx="7416824" cy="1015663"/>
          </a:xfrm>
          <a:prstGeom prst="rect">
            <a:avLst/>
          </a:prstGeom>
        </p:spPr>
        <p:txBody>
          <a:bodyPr wrap="square">
            <a:spAutoFit/>
          </a:bodyPr>
          <a:lstStyle/>
          <a:p>
            <a:pPr algn="ctr"/>
            <a:r>
              <a:rPr lang="ru-RU" sz="2000" b="1" dirty="0">
                <a:solidFill>
                  <a:srgbClr val="C00000"/>
                </a:solidFill>
                <a:latin typeface="Times New Roman" panose="02020603050405020304" pitchFamily="18" charset="0"/>
                <a:cs typeface="Times New Roman" panose="02020603050405020304" pitchFamily="18" charset="0"/>
              </a:rPr>
              <a:t>Пример распределения часов для последующего выбора предметов, </a:t>
            </a:r>
            <a:r>
              <a:rPr lang="ru-RU" sz="2000" b="1" dirty="0" smtClean="0">
                <a:solidFill>
                  <a:srgbClr val="C00000"/>
                </a:solidFill>
                <a:latin typeface="Times New Roman" panose="02020603050405020304" pitchFamily="18" charset="0"/>
                <a:cs typeface="Times New Roman" panose="02020603050405020304" pitchFamily="18" charset="0"/>
              </a:rPr>
              <a:t>изучаемых </a:t>
            </a:r>
            <a:r>
              <a:rPr lang="ru-RU" sz="2000" b="1" dirty="0">
                <a:solidFill>
                  <a:srgbClr val="C00000"/>
                </a:solidFill>
                <a:latin typeface="Times New Roman" panose="02020603050405020304" pitchFamily="18" charset="0"/>
                <a:cs typeface="Times New Roman" panose="02020603050405020304" pitchFamily="18" charset="0"/>
              </a:rPr>
              <a:t>на базовом или углубленном </a:t>
            </a:r>
            <a:r>
              <a:rPr lang="ru-RU" sz="2000" b="1" dirty="0" smtClean="0">
                <a:solidFill>
                  <a:srgbClr val="C00000"/>
                </a:solidFill>
                <a:latin typeface="Times New Roman" panose="02020603050405020304" pitchFamily="18" charset="0"/>
                <a:cs typeface="Times New Roman" panose="02020603050405020304" pitchFamily="18" charset="0"/>
              </a:rPr>
              <a:t>уровне </a:t>
            </a:r>
            <a:r>
              <a:rPr lang="ru-RU" sz="2000" b="1" dirty="0">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27193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Таблица 3"/>
          <p:cNvGraphicFramePr>
            <a:graphicFrameLocks noGrp="1"/>
          </p:cNvGraphicFramePr>
          <p:nvPr>
            <p:extLst>
              <p:ext uri="{D42A27DB-BD31-4B8C-83A1-F6EECF244321}">
                <p14:modId xmlns:p14="http://schemas.microsoft.com/office/powerpoint/2010/main" val="3071771855"/>
              </p:ext>
            </p:extLst>
          </p:nvPr>
        </p:nvGraphicFramePr>
        <p:xfrm>
          <a:off x="251520" y="890284"/>
          <a:ext cx="8424940" cy="5765800"/>
        </p:xfrm>
        <a:graphic>
          <a:graphicData uri="http://schemas.openxmlformats.org/drawingml/2006/table">
            <a:tbl>
              <a:tblPr firstRow="1" bandRow="1">
                <a:tableStyleId>{22838BEF-8BB2-4498-84A7-C5851F593DF1}</a:tableStyleId>
              </a:tblPr>
              <a:tblGrid>
                <a:gridCol w="1584178"/>
                <a:gridCol w="2736304"/>
                <a:gridCol w="576064"/>
                <a:gridCol w="2880320"/>
                <a:gridCol w="648074"/>
              </a:tblGrid>
              <a:tr h="1008112">
                <a:tc>
                  <a:txBody>
                    <a:bodyPr/>
                    <a:lstStyle/>
                    <a:p>
                      <a:pPr algn="ctr"/>
                      <a:r>
                        <a:rPr lang="ru-RU" sz="1400" dirty="0" smtClean="0">
                          <a:latin typeface="Times New Roman" panose="02020603050405020304" pitchFamily="18" charset="0"/>
                          <a:cs typeface="Times New Roman" panose="02020603050405020304" pitchFamily="18" charset="0"/>
                        </a:rPr>
                        <a:t>Предметная область</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Учебные предметы</a:t>
                      </a:r>
                    </a:p>
                    <a:p>
                      <a:pPr algn="ctr"/>
                      <a:r>
                        <a:rPr lang="ru-RU" sz="1600" dirty="0" smtClean="0">
                          <a:latin typeface="Times New Roman" panose="02020603050405020304" pitchFamily="18" charset="0"/>
                          <a:cs typeface="Times New Roman" panose="02020603050405020304" pitchFamily="18" charset="0"/>
                        </a:rPr>
                        <a:t>Базовый уровень</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Кол-во часов</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Учебные предметы</a:t>
                      </a:r>
                    </a:p>
                    <a:p>
                      <a:pPr algn="ctr"/>
                      <a:r>
                        <a:rPr lang="ru-RU" sz="1600" dirty="0" smtClean="0">
                          <a:latin typeface="Times New Roman" panose="02020603050405020304" pitchFamily="18" charset="0"/>
                          <a:cs typeface="Times New Roman" panose="02020603050405020304" pitchFamily="18" charset="0"/>
                        </a:rPr>
                        <a:t>Углубленный уровень</a:t>
                      </a:r>
                    </a:p>
                    <a:p>
                      <a:pPr algn="ctr"/>
                      <a:endParaRPr lang="ru-RU"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Кол-во часов</a:t>
                      </a:r>
                    </a:p>
                    <a:p>
                      <a:pPr algn="ctr"/>
                      <a:endParaRPr lang="ru-RU" sz="1600" dirty="0">
                        <a:latin typeface="Times New Roman" panose="02020603050405020304" pitchFamily="18" charset="0"/>
                        <a:cs typeface="Times New Roman" panose="02020603050405020304" pitchFamily="18" charset="0"/>
                      </a:endParaRPr>
                    </a:p>
                  </a:txBody>
                  <a:tcPr/>
                </a:tc>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u="none" strike="noStrike" kern="1200" baseline="0" dirty="0" smtClean="0">
                          <a:solidFill>
                            <a:srgbClr val="C00000"/>
                          </a:solidFill>
                          <a:latin typeface="Times New Roman" panose="02020603050405020304" pitchFamily="18" charset="0"/>
                          <a:cs typeface="Times New Roman" panose="02020603050405020304" pitchFamily="18" charset="0"/>
                        </a:rPr>
                        <a:t>Филология </a:t>
                      </a:r>
                      <a:endParaRPr lang="ru-RU" sz="16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Русский язык и литература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280</a:t>
                      </a:r>
                      <a:endParaRPr lang="ru-RU" sz="14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Русский язык и литература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560</a:t>
                      </a: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Родной язык и литература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280</a:t>
                      </a:r>
                      <a:endParaRPr lang="ru-RU" sz="14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Родной язык и литература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560</a:t>
                      </a:r>
                      <a:endParaRPr lang="ru-RU" sz="1400" b="1" dirty="0">
                        <a:latin typeface="Times New Roman" panose="02020603050405020304" pitchFamily="18" charset="0"/>
                        <a:cs typeface="Times New Roman" panose="02020603050405020304" pitchFamily="18" charset="0"/>
                      </a:endParaRPr>
                    </a:p>
                  </a:txBody>
                  <a:tcPr/>
                </a:tc>
              </a:tr>
              <a:tr h="307568">
                <a:tc rowSpan="2">
                  <a:txBody>
                    <a:bodyPr/>
                    <a:lstStyle/>
                    <a:p>
                      <a:r>
                        <a:rPr lang="ru-RU" sz="1600" b="1" u="none" strike="noStrike" baseline="0" dirty="0" smtClean="0">
                          <a:solidFill>
                            <a:srgbClr val="C00000"/>
                          </a:solidFill>
                          <a:latin typeface="Times New Roman" panose="02020603050405020304" pitchFamily="18" charset="0"/>
                          <a:cs typeface="Times New Roman" panose="02020603050405020304" pitchFamily="18" charset="0"/>
                        </a:rPr>
                        <a:t>Иностранные языки </a:t>
                      </a:r>
                      <a:endParaRPr lang="ru-RU" sz="1600" b="1" i="0" u="none" strike="noStrike" baseline="0" dirty="0" smtClean="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Иностранный язык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none" strike="noStrike" kern="1200" baseline="0" dirty="0" smtClean="0">
                          <a:latin typeface="Times New Roman" panose="02020603050405020304" pitchFamily="18" charset="0"/>
                          <a:cs typeface="Times New Roman" panose="02020603050405020304" pitchFamily="18" charset="0"/>
                        </a:rPr>
                        <a:t>210</a:t>
                      </a:r>
                      <a:endParaRPr lang="ru-RU" sz="14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Иностранный язык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u="none" strike="noStrike" kern="1200" baseline="0" dirty="0" smtClean="0">
                          <a:latin typeface="Times New Roman" panose="02020603050405020304" pitchFamily="18" charset="0"/>
                          <a:cs typeface="Times New Roman" panose="02020603050405020304" pitchFamily="18" charset="0"/>
                        </a:rPr>
                        <a:t>420	</a:t>
                      </a:r>
                      <a:endParaRPr lang="ru-RU" sz="14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r>
              <a:tr h="282416">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u="none" strike="noStrike" kern="1200" baseline="0" dirty="0" smtClean="0">
                          <a:latin typeface="Times New Roman" panose="02020603050405020304" pitchFamily="18" charset="0"/>
                          <a:cs typeface="Times New Roman" panose="02020603050405020304" pitchFamily="18" charset="0"/>
                        </a:rPr>
                        <a:t>Второй иностранный язык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none" strike="noStrike" kern="1200" baseline="0" dirty="0" smtClean="0">
                          <a:latin typeface="Times New Roman" panose="02020603050405020304" pitchFamily="18" charset="0"/>
                          <a:cs typeface="Times New Roman" panose="02020603050405020304" pitchFamily="18" charset="0"/>
                        </a:rPr>
                        <a:t>140 </a:t>
                      </a:r>
                    </a:p>
                  </a:txBody>
                  <a:tcPr/>
                </a:tc>
                <a:tc>
                  <a:txBody>
                    <a:bodyPr/>
                    <a:lstStyle/>
                    <a:p>
                      <a:r>
                        <a:rPr lang="ru-RU" sz="1400" u="none" strike="noStrike" kern="1200" baseline="0" dirty="0" smtClean="0">
                          <a:latin typeface="Times New Roman" panose="02020603050405020304" pitchFamily="18" charset="0"/>
                          <a:cs typeface="Times New Roman" panose="02020603050405020304" pitchFamily="18" charset="0"/>
                        </a:rPr>
                        <a:t>Второй иностранный язык </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210</a:t>
                      </a:r>
                      <a:endParaRPr lang="ru-RU" sz="1400" b="1" dirty="0">
                        <a:latin typeface="Times New Roman" panose="02020603050405020304" pitchFamily="18" charset="0"/>
                        <a:cs typeface="Times New Roman" panose="02020603050405020304" pitchFamily="18" charset="0"/>
                      </a:endParaRPr>
                    </a:p>
                  </a:txBody>
                  <a:tcPr/>
                </a:tc>
              </a:tr>
              <a:tr h="288032">
                <a:tc rowSpan="4">
                  <a:txBody>
                    <a:bodyPr/>
                    <a:lstStyle/>
                    <a:p>
                      <a:r>
                        <a:rPr lang="ru-RU" sz="16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rPr>
                        <a:t>ФК, экология и основы безопасности жизнедеятельности </a:t>
                      </a:r>
                      <a:r>
                        <a:rPr lang="ru-RU"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a:t>
                      </a:r>
                      <a:endParaRPr lang="ru-RU"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Физическая культура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210</a:t>
                      </a: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Экология 	</a:t>
                      </a:r>
                    </a:p>
                  </a:txBody>
                  <a:tcPr/>
                </a:tc>
                <a:tc>
                  <a:txBody>
                    <a:bodyPr/>
                    <a:lstStyle/>
                    <a:p>
                      <a:pPr algn="ctr"/>
                      <a:r>
                        <a:rPr lang="ru-RU" sz="1400" b="1" dirty="0" smtClean="0">
                          <a:latin typeface="Times New Roman" panose="02020603050405020304" pitchFamily="18" charset="0"/>
                          <a:cs typeface="Times New Roman" panose="02020603050405020304" pitchFamily="18" charset="0"/>
                        </a:rPr>
                        <a:t>35</a:t>
                      </a: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Основы безопасности и жизнедеятельности 	</a:t>
                      </a: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ru-RU" sz="1400" b="1" dirty="0" smtClean="0">
                          <a:latin typeface="Times New Roman" panose="02020603050405020304" pitchFamily="18" charset="0"/>
                          <a:cs typeface="Times New Roman" panose="02020603050405020304" pitchFamily="18" charset="0"/>
                        </a:rPr>
                        <a:t>70</a:t>
                      </a: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2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Индивидуальный проект </a:t>
                      </a:r>
                    </a:p>
                  </a:txBody>
                  <a:tcPr/>
                </a:tc>
                <a:tc>
                  <a:txBody>
                    <a:bodyPr/>
                    <a:lstStyle/>
                    <a:p>
                      <a:pPr algn="ctr"/>
                      <a:r>
                        <a:rPr lang="ru-RU" sz="1400" b="1" dirty="0" smtClean="0">
                          <a:latin typeface="Times New Roman" panose="02020603050405020304" pitchFamily="18" charset="0"/>
                          <a:cs typeface="Times New Roman" panose="02020603050405020304" pitchFamily="18" charset="0"/>
                        </a:rPr>
                        <a:t>70</a:t>
                      </a: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rowSpan="2">
                  <a:txBody>
                    <a:bodyPr/>
                    <a:lstStyle/>
                    <a:p>
                      <a:r>
                        <a:rPr lang="ru-RU" sz="16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rPr>
                        <a:t>Курсы по выбору</a:t>
                      </a:r>
                      <a:endParaRPr lang="ru-RU" sz="16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Элективные курсы</a:t>
                      </a: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vMerge="1">
                  <a:txBody>
                    <a:bodyPr/>
                    <a:lstStyle/>
                    <a:p>
                      <a:endParaRPr lang="ru-RU"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Факультативные курсы</a:t>
                      </a: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ctr"/>
                      <a:endParaRPr lang="ru-RU" sz="1400" b="1" dirty="0">
                        <a:latin typeface="Times New Roman" panose="02020603050405020304" pitchFamily="18" charset="0"/>
                        <a:cs typeface="Times New Roman" panose="02020603050405020304" pitchFamily="18" charset="0"/>
                      </a:endParaRPr>
                    </a:p>
                  </a:txBody>
                  <a:tcPr/>
                </a:tc>
              </a:tr>
              <a:tr h="370840">
                <a:tc gridSpan="5">
                  <a:txBody>
                    <a:bodyPr/>
                    <a:lstStyle/>
                    <a:p>
                      <a:pPr algn="ctr"/>
                      <a:r>
                        <a:rPr lang="ru-RU"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2170/2590</a:t>
                      </a:r>
                      <a:endParaRPr lang="ru-RU"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endParaRPr>
                    </a:p>
                  </a:txBody>
                  <a:tcPr/>
                </a:tc>
                <a:tc hMerge="1">
                  <a:txBody>
                    <a:bodyPr/>
                    <a:lstStyle/>
                    <a:p>
                      <a:pPr algn="ctr"/>
                      <a:endParaRPr lang="ru-RU" sz="1400" b="1" dirty="0">
                        <a:latin typeface="Times New Roman" panose="02020603050405020304" pitchFamily="18" charset="0"/>
                        <a:cs typeface="Times New Roman" panose="02020603050405020304" pitchFamily="18" charset="0"/>
                      </a:endParaRPr>
                    </a:p>
                  </a:txBody>
                  <a:tcPr/>
                </a:tc>
                <a:tc hMerge="1">
                  <a:txBody>
                    <a:bodyPr/>
                    <a:lstStyle/>
                    <a:p>
                      <a:endParaRPr lang="ru-RU" sz="14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400" b="1" dirty="0">
                        <a:latin typeface="Times New Roman" panose="02020603050405020304" pitchFamily="18" charset="0"/>
                        <a:cs typeface="Times New Roman" panose="02020603050405020304" pitchFamily="18" charset="0"/>
                      </a:endParaRPr>
                    </a:p>
                  </a:txBody>
                  <a:tcPr/>
                </a:tc>
              </a:tr>
            </a:tbl>
          </a:graphicData>
        </a:graphic>
      </p:graphicFrame>
      <p:sp>
        <p:nvSpPr>
          <p:cNvPr id="5" name="Прямоугольник 4"/>
          <p:cNvSpPr/>
          <p:nvPr/>
        </p:nvSpPr>
        <p:spPr>
          <a:xfrm>
            <a:off x="971600" y="130313"/>
            <a:ext cx="7416824" cy="1015663"/>
          </a:xfrm>
          <a:prstGeom prst="rect">
            <a:avLst/>
          </a:prstGeom>
        </p:spPr>
        <p:txBody>
          <a:bodyPr wrap="square">
            <a:spAutoFit/>
          </a:bodyPr>
          <a:lstStyle/>
          <a:p>
            <a:pPr algn="ctr"/>
            <a:r>
              <a:rPr lang="ru-RU" sz="2000" b="1" dirty="0">
                <a:solidFill>
                  <a:srgbClr val="C00000"/>
                </a:solidFill>
                <a:latin typeface="Times New Roman" panose="02020603050405020304" pitchFamily="18" charset="0"/>
                <a:cs typeface="Times New Roman" panose="02020603050405020304" pitchFamily="18" charset="0"/>
              </a:rPr>
              <a:t>Пример распределения часов для последующего выбора предметов, </a:t>
            </a:r>
            <a:r>
              <a:rPr lang="ru-RU" sz="2000" b="1" dirty="0" smtClean="0">
                <a:solidFill>
                  <a:srgbClr val="C00000"/>
                </a:solidFill>
                <a:latin typeface="Times New Roman" panose="02020603050405020304" pitchFamily="18" charset="0"/>
                <a:cs typeface="Times New Roman" panose="02020603050405020304" pitchFamily="18" charset="0"/>
              </a:rPr>
              <a:t>изучаемых </a:t>
            </a:r>
            <a:r>
              <a:rPr lang="ru-RU" sz="2000" b="1" dirty="0">
                <a:solidFill>
                  <a:srgbClr val="C00000"/>
                </a:solidFill>
                <a:latin typeface="Times New Roman" panose="02020603050405020304" pitchFamily="18" charset="0"/>
                <a:cs typeface="Times New Roman" panose="02020603050405020304" pitchFamily="18" charset="0"/>
              </a:rPr>
              <a:t>на базовом или углубленном </a:t>
            </a:r>
            <a:r>
              <a:rPr lang="ru-RU" sz="2000" b="1" dirty="0" smtClean="0">
                <a:solidFill>
                  <a:srgbClr val="C00000"/>
                </a:solidFill>
                <a:latin typeface="Times New Roman" panose="02020603050405020304" pitchFamily="18" charset="0"/>
                <a:cs typeface="Times New Roman" panose="02020603050405020304" pitchFamily="18" charset="0"/>
              </a:rPr>
              <a:t>уровне </a:t>
            </a:r>
            <a:r>
              <a:rPr lang="ru-RU" sz="2000" b="1" dirty="0">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8176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115616" y="257274"/>
            <a:ext cx="7344816" cy="461665"/>
          </a:xfrm>
          <a:prstGeom prst="rect">
            <a:avLst/>
          </a:prstGeom>
        </p:spPr>
        <p:txBody>
          <a:bodyPr wrap="square">
            <a:spAutoFit/>
          </a:bodyPr>
          <a:lstStyle/>
          <a:p>
            <a:pPr algn="ctr"/>
            <a:r>
              <a:rPr lang="ru-RU" sz="2400" b="1" dirty="0" smtClean="0">
                <a:solidFill>
                  <a:srgbClr val="C00000"/>
                </a:solidFill>
                <a:latin typeface="Times New Roman" panose="02020603050405020304" pitchFamily="18" charset="0"/>
                <a:cs typeface="Times New Roman" panose="02020603050405020304" pitchFamily="18" charset="0"/>
              </a:rPr>
              <a:t>Проектирование учебного плана 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607337" y="1196752"/>
            <a:ext cx="7848872" cy="3170099"/>
          </a:xfrm>
          <a:prstGeom prst="rect">
            <a:avLst/>
          </a:prstGeom>
        </p:spPr>
        <p:txBody>
          <a:bodyPr wrap="square">
            <a:spAutoFit/>
          </a:bodyPr>
          <a:lstStyle/>
          <a:p>
            <a:pPr indent="450850" algn="just"/>
            <a:r>
              <a:rPr lang="ru-RU" sz="2000" dirty="0">
                <a:latin typeface="Times New Roman" panose="02020603050405020304" pitchFamily="18" charset="0"/>
                <a:cs typeface="Times New Roman" panose="02020603050405020304" pitchFamily="18" charset="0"/>
              </a:rPr>
              <a:t>При проектировании учебного плана профиля следует </a:t>
            </a:r>
            <a:r>
              <a:rPr lang="ru-RU" sz="2000" b="1" dirty="0">
                <a:solidFill>
                  <a:srgbClr val="002060"/>
                </a:solidFill>
                <a:latin typeface="Times New Roman" panose="02020603050405020304" pitchFamily="18" charset="0"/>
                <a:cs typeface="Times New Roman" panose="02020603050405020304" pitchFamily="18" charset="0"/>
              </a:rPr>
              <a:t>учитывать</a:t>
            </a:r>
            <a:r>
              <a:rPr lang="ru-RU" sz="2000" dirty="0">
                <a:latin typeface="Times New Roman" panose="02020603050405020304" pitchFamily="18" charset="0"/>
                <a:cs typeface="Times New Roman" panose="02020603050405020304" pitchFamily="18" charset="0"/>
              </a:rPr>
              <a:t>, что </a:t>
            </a:r>
            <a:r>
              <a:rPr lang="ru-RU" sz="2000" b="1" dirty="0">
                <a:solidFill>
                  <a:srgbClr val="C00000"/>
                </a:solidFill>
                <a:latin typeface="Times New Roman" panose="02020603050405020304" pitchFamily="18" charset="0"/>
                <a:cs typeface="Times New Roman" panose="02020603050405020304" pitchFamily="18" charset="0"/>
              </a:rPr>
              <a:t>профиль является способом введения учащихся в ту или иную общественно-производственную практику</a:t>
            </a:r>
            <a:r>
              <a:rPr lang="ru-RU" sz="2000" dirty="0">
                <a:latin typeface="Times New Roman" panose="02020603050405020304" pitchFamily="18" charset="0"/>
                <a:cs typeface="Times New Roman" panose="02020603050405020304" pitchFamily="18" charset="0"/>
              </a:rPr>
              <a:t>, это комплексное понятие, не ограниченное ни рамками учебного плана, ни заданным набором учебных предметов, изучаемых на базовом или углубленном уровне, ни образовательным пространством школы. Учебный план профиля строится с ориентацией на будущую сферу профессиональной деятельности, с учетом предполагаемого продолжения образования обучающихся, для чего необходимо изучить намерения и предпочтения учащихся и их родителей. </a:t>
            </a:r>
            <a:endParaRPr lang="ru-RU" sz="2000" dirty="0">
              <a:latin typeface="Times New Roman" panose="02020603050405020304" pitchFamily="18" charset="0"/>
              <a:cs typeface="Times New Roman" panose="02020603050405020304" pitchFamily="18" charset="0"/>
            </a:endParaRPr>
          </a:p>
        </p:txBody>
      </p:sp>
      <p:pic>
        <p:nvPicPr>
          <p:cNvPr id="1026" name="Picture 2" descr="http://berichnow.ru/wp-content/uploads/2013/01/teoriya-i-praktika-bizne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1055" y="4654881"/>
            <a:ext cx="1944215" cy="19442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5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411760" y="257274"/>
            <a:ext cx="5275611" cy="584775"/>
          </a:xfrm>
          <a:prstGeom prst="rect">
            <a:avLst/>
          </a:prstGeom>
        </p:spPr>
        <p:txBody>
          <a:bodyPr wrap="none">
            <a:sp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Технологический профиль </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24945" y="1400513"/>
            <a:ext cx="8208912" cy="1631216"/>
          </a:xfrm>
          <a:prstGeom prst="rect">
            <a:avLst/>
          </a:prstGeom>
        </p:spPr>
        <p:txBody>
          <a:bodyPr wrap="square">
            <a:spAutoFit/>
          </a:bodyPr>
          <a:lstStyle/>
          <a:p>
            <a:pPr indent="450850" algn="just"/>
            <a:r>
              <a:rPr lang="ru-RU" sz="2000" b="1" dirty="0" smtClean="0">
                <a:solidFill>
                  <a:srgbClr val="C00000"/>
                </a:solidFill>
                <a:latin typeface="Times New Roman" panose="02020603050405020304" pitchFamily="18" charset="0"/>
                <a:cs typeface="Times New Roman" panose="02020603050405020304" pitchFamily="18" charset="0"/>
              </a:rPr>
              <a:t>ТП</a:t>
            </a:r>
            <a:r>
              <a:rPr lang="ru-RU" sz="2000" dirty="0" smtClean="0">
                <a:latin typeface="Times New Roman" panose="02020603050405020304" pitchFamily="18" charset="0"/>
                <a:cs typeface="Times New Roman" panose="02020603050405020304" pitchFamily="18" charset="0"/>
              </a:rPr>
              <a:t> ориентирован </a:t>
            </a:r>
            <a:r>
              <a:rPr lang="ru-RU" sz="2000" dirty="0">
                <a:latin typeface="Times New Roman" panose="02020603050405020304" pitchFamily="18" charset="0"/>
                <a:cs typeface="Times New Roman" panose="02020603050405020304" pitchFamily="18" charset="0"/>
              </a:rPr>
              <a:t>на </a:t>
            </a:r>
            <a:r>
              <a:rPr lang="ru-RU" sz="2000" dirty="0">
                <a:solidFill>
                  <a:srgbClr val="002060"/>
                </a:solidFill>
                <a:latin typeface="Times New Roman" panose="02020603050405020304" pitchFamily="18" charset="0"/>
                <a:cs typeface="Times New Roman" panose="02020603050405020304" pitchFamily="18" charset="0"/>
              </a:rPr>
              <a:t>производственную</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инженерную</a:t>
            </a:r>
            <a:r>
              <a:rPr lang="ru-RU" sz="2000" dirty="0">
                <a:latin typeface="Times New Roman" panose="02020603050405020304" pitchFamily="18" charset="0"/>
                <a:cs typeface="Times New Roman" panose="02020603050405020304" pitchFamily="18" charset="0"/>
              </a:rPr>
              <a:t> и </a:t>
            </a:r>
            <a:r>
              <a:rPr lang="ru-RU" sz="2000" dirty="0">
                <a:solidFill>
                  <a:srgbClr val="002060"/>
                </a:solidFill>
                <a:latin typeface="Times New Roman" panose="02020603050405020304" pitchFamily="18" charset="0"/>
                <a:cs typeface="Times New Roman" panose="02020603050405020304" pitchFamily="18" charset="0"/>
              </a:rPr>
              <a:t>информационную сферу </a:t>
            </a:r>
            <a:r>
              <a:rPr lang="ru-RU" sz="2000" dirty="0">
                <a:latin typeface="Times New Roman" panose="02020603050405020304" pitchFamily="18" charset="0"/>
                <a:cs typeface="Times New Roman" panose="02020603050405020304" pitchFamily="18" charset="0"/>
              </a:rPr>
              <a:t>деятельности, поэтому в данном профиле следует выбирать предметы для изучения на углубленном уровне и элективные курсы преимущественно из предметных областей Математика и информатика и Естественные науки. </a:t>
            </a:r>
            <a:endParaRPr lang="ru-RU" sz="2000" dirty="0">
              <a:latin typeface="Times New Roman" panose="02020603050405020304" pitchFamily="18" charset="0"/>
              <a:cs typeface="Times New Roman" panose="02020603050405020304" pitchFamily="18" charset="0"/>
            </a:endParaRPr>
          </a:p>
        </p:txBody>
      </p:sp>
      <p:pic>
        <p:nvPicPr>
          <p:cNvPr id="2050" name="Picture 2" descr="http://pr.uz/userfiles/%D0%98%D0%B7%D0%BE%D0%B1%D1%80%D0%B0%D0%B6%D0%B5%D0%BD%D0%B8%D0%B5-01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933056"/>
            <a:ext cx="3201571" cy="23042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958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403648" y="257274"/>
            <a:ext cx="7344816"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технологического 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19860328"/>
              </p:ext>
            </p:extLst>
          </p:nvPr>
        </p:nvGraphicFramePr>
        <p:xfrm>
          <a:off x="518864" y="891040"/>
          <a:ext cx="8229600" cy="5593842"/>
        </p:xfrm>
        <a:graphic>
          <a:graphicData uri="http://schemas.openxmlformats.org/drawingml/2006/table">
            <a:tbl>
              <a:tblPr firstRow="1" firstCol="1" bandRow="1">
                <a:tableStyleId>{1FECB4D8-DB02-4DC6-A0A2-4F2EBAE1DC90}</a:tableStyleId>
              </a:tblPr>
              <a:tblGrid>
                <a:gridCol w="1944216"/>
                <a:gridCol w="4082084"/>
                <a:gridCol w="1390524"/>
                <a:gridCol w="812776"/>
              </a:tblGrid>
              <a:tr h="173653">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Предметная область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Учебный предмет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Уровень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smtClean="0">
                          <a:effectLst/>
                          <a:latin typeface="Times New Roman" panose="02020603050405020304" pitchFamily="18" charset="0"/>
                          <a:cs typeface="Times New Roman" panose="02020603050405020304" pitchFamily="18" charset="0"/>
                        </a:rPr>
                        <a:t>Кол-во </a:t>
                      </a:r>
                      <a:r>
                        <a:rPr lang="ru-RU" sz="1800" dirty="0">
                          <a:effectLst/>
                          <a:latin typeface="Times New Roman" panose="02020603050405020304" pitchFamily="18" charset="0"/>
                          <a:cs typeface="Times New Roman" panose="02020603050405020304" pitchFamily="18" charset="0"/>
                        </a:rPr>
                        <a:t>часов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3653">
                <a:tc>
                  <a:txBody>
                    <a:bodyPr/>
                    <a:lstStyle/>
                    <a:p>
                      <a:pPr>
                        <a:spcAft>
                          <a:spcPts val="0"/>
                        </a:spcAft>
                      </a:pPr>
                      <a:r>
                        <a:rPr lang="ru-RU" sz="1600">
                          <a:effectLst/>
                          <a:latin typeface="Times New Roman" panose="02020603050405020304" pitchFamily="18" charset="0"/>
                          <a:cs typeface="Times New Roman" panose="02020603050405020304" pitchFamily="18" charset="0"/>
                        </a:rPr>
                        <a:t>Филология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Русский язык и литература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smtClean="0">
                          <a:effectLst/>
                          <a:latin typeface="Times New Roman" panose="02020603050405020304" pitchFamily="18" charset="0"/>
                          <a:cs typeface="Times New Roman" panose="02020603050405020304" pitchFamily="18" charset="0"/>
                        </a:rPr>
                        <a:t>Б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280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0959">
                <a:tc rowSpan="3">
                  <a:txBody>
                    <a:bodyPr/>
                    <a:lstStyle/>
                    <a:p>
                      <a:pPr>
                        <a:spcAft>
                          <a:spcPts val="0"/>
                        </a:spcAft>
                      </a:pPr>
                      <a:r>
                        <a:rPr lang="ru-RU" sz="1600" dirty="0">
                          <a:effectLst/>
                          <a:latin typeface="Times New Roman" panose="02020603050405020304" pitchFamily="18" charset="0"/>
                          <a:cs typeface="Times New Roman" panose="02020603050405020304" pitchFamily="18" charset="0"/>
                        </a:rPr>
                        <a:t>Математика и информатика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Математика: алгебра и начала математического анализа, геометрия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У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420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vMerge="1">
                  <a:txBody>
                    <a:bodyPr/>
                    <a:lstStyle/>
                    <a:p>
                      <a:pPr>
                        <a:lnSpc>
                          <a:spcPct val="1150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Информатика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У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280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vMerge="1">
                  <a:txBody>
                    <a:bodyPr/>
                    <a:lstStyle/>
                    <a:p>
                      <a:pPr>
                        <a:lnSpc>
                          <a:spcPct val="1150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Компьютерная графика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ЭК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70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a:txBody>
                    <a:bodyPr/>
                    <a:lstStyle/>
                    <a:p>
                      <a:pPr>
                        <a:spcAft>
                          <a:spcPts val="0"/>
                        </a:spcAft>
                      </a:pPr>
                      <a:r>
                        <a:rPr lang="ru-RU" sz="1600">
                          <a:effectLst/>
                          <a:latin typeface="Times New Roman" panose="02020603050405020304" pitchFamily="18" charset="0"/>
                          <a:cs typeface="Times New Roman" panose="02020603050405020304" pitchFamily="18" charset="0"/>
                        </a:rPr>
                        <a:t>Иностранные языки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Иностранный язык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Б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210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rowSpan="3">
                  <a:txBody>
                    <a:bodyPr/>
                    <a:lstStyle/>
                    <a:p>
                      <a:pPr>
                        <a:spcAft>
                          <a:spcPts val="0"/>
                        </a:spcAft>
                      </a:pPr>
                      <a:r>
                        <a:rPr lang="ru-RU" sz="1600" dirty="0">
                          <a:effectLst/>
                          <a:latin typeface="Times New Roman" panose="02020603050405020304" pitchFamily="18" charset="0"/>
                          <a:cs typeface="Times New Roman" panose="02020603050405020304" pitchFamily="18" charset="0"/>
                        </a:rPr>
                        <a:t>Естественные науки </a:t>
                      </a:r>
                      <a:endParaRPr lang="ru-RU" sz="1600" dirty="0">
                        <a:effectLst/>
                        <a:latin typeface="Times New Roman" panose="02020603050405020304" pitchFamily="18" charset="0"/>
                        <a:ea typeface="Times New Roman"/>
                        <a:cs typeface="Times New Roman" panose="02020603050405020304" pitchFamily="18" charset="0"/>
                      </a:endParaRPr>
                    </a:p>
                    <a:p>
                      <a:pPr>
                        <a:spcAft>
                          <a:spcPts val="0"/>
                        </a:spcAft>
                      </a:pPr>
                      <a:r>
                        <a:rPr lang="ru-RU" sz="1600" dirty="0">
                          <a:effectLst/>
                          <a:latin typeface="Times New Roman" panose="02020603050405020304" pitchFamily="18" charset="0"/>
                          <a:cs typeface="Times New Roman" panose="02020603050405020304" pitchFamily="18" charset="0"/>
                        </a:rPr>
                        <a:t>науки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Физика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У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350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vMerge="1">
                  <a:txBody>
                    <a:bodyPr/>
                    <a:lstStyle/>
                    <a:p>
                      <a:pPr>
                        <a:lnSpc>
                          <a:spcPct val="1150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Биохимия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ЭК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140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История (Россия в мире)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Б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140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153">
                <a:tc rowSpan="4">
                  <a:txBody>
                    <a:bodyPr/>
                    <a:lstStyle/>
                    <a:p>
                      <a:pPr>
                        <a:spcAft>
                          <a:spcPts val="0"/>
                        </a:spcAft>
                      </a:pPr>
                      <a:r>
                        <a:rPr lang="ru-RU" sz="1600" dirty="0">
                          <a:effectLst/>
                          <a:latin typeface="Times New Roman" panose="02020603050405020304" pitchFamily="18" charset="0"/>
                          <a:cs typeface="Times New Roman" panose="02020603050405020304" pitchFamily="18" charset="0"/>
                        </a:rPr>
                        <a:t>Физическая культура, экология и основы безопасности жизнедеятельности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Физическая культура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Б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210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306">
                <a:tc vMerge="1">
                  <a:txBody>
                    <a:bodyPr/>
                    <a:lstStyle/>
                    <a:p>
                      <a:pPr>
                        <a:lnSpc>
                          <a:spcPct val="1150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Основы безопасности жизнедеятельности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a:effectLst/>
                          <a:latin typeface="Times New Roman" panose="02020603050405020304" pitchFamily="18" charset="0"/>
                          <a:cs typeface="Times New Roman" panose="02020603050405020304" pitchFamily="18" charset="0"/>
                        </a:rPr>
                        <a:t>Б </a:t>
                      </a:r>
                      <a:endParaRPr lang="ru-RU" sz="1600" b="1" i="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70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vMerge="1">
                  <a:txBody>
                    <a:bodyPr/>
                    <a:lstStyle/>
                    <a:p>
                      <a:pPr>
                        <a:lnSpc>
                          <a:spcPct val="1150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a:effectLst/>
                          <a:latin typeface="Times New Roman" panose="02020603050405020304" pitchFamily="18" charset="0"/>
                          <a:cs typeface="Times New Roman" panose="02020603050405020304" pitchFamily="18" charset="0"/>
                        </a:rPr>
                        <a:t>Индивидуальный проект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ЭК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70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vMerge="1">
                  <a:txBody>
                    <a:bodyPr/>
                    <a:lstStyle/>
                    <a:p>
                      <a:pPr>
                        <a:lnSpc>
                          <a:spcPct val="1150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a:effectLst/>
                          <a:latin typeface="Times New Roman" panose="02020603050405020304" pitchFamily="18" charset="0"/>
                          <a:cs typeface="Times New Roman" panose="02020603050405020304" pitchFamily="18" charset="0"/>
                        </a:rPr>
                        <a:t>Предметы и курсы по выбору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ФК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i="0" dirty="0">
                          <a:effectLst/>
                          <a:latin typeface="Times New Roman" panose="02020603050405020304" pitchFamily="18" charset="0"/>
                          <a:cs typeface="Times New Roman" panose="02020603050405020304" pitchFamily="18" charset="0"/>
                        </a:rPr>
                        <a:t>350 </a:t>
                      </a:r>
                      <a:endParaRPr lang="ru-RU" sz="1600" b="1" i="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gridSpan="2">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ИТОГО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2590</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4279354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051720" y="257274"/>
            <a:ext cx="6029407" cy="584775"/>
          </a:xfrm>
          <a:prstGeom prst="rect">
            <a:avLst/>
          </a:prstGeom>
        </p:spPr>
        <p:txBody>
          <a:bodyPr wrap="none">
            <a:sp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Естественно-научный профиль</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24945" y="1400513"/>
            <a:ext cx="8208912" cy="1631216"/>
          </a:xfrm>
          <a:prstGeom prst="rect">
            <a:avLst/>
          </a:prstGeom>
        </p:spPr>
        <p:txBody>
          <a:bodyPr wrap="square">
            <a:spAutoFit/>
          </a:bodyPr>
          <a:lstStyle/>
          <a:p>
            <a:pPr indent="450850" algn="just"/>
            <a:r>
              <a:rPr lang="ru-RU" sz="2000" b="1" dirty="0" err="1" smtClean="0">
                <a:solidFill>
                  <a:srgbClr val="C00000"/>
                </a:solidFill>
                <a:latin typeface="Times New Roman" panose="02020603050405020304" pitchFamily="18" charset="0"/>
                <a:cs typeface="Times New Roman" panose="02020603050405020304" pitchFamily="18" charset="0"/>
              </a:rPr>
              <a:t>ЕнП</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ориентирует на такие сферы деятельности как </a:t>
            </a:r>
            <a:r>
              <a:rPr lang="ru-RU" sz="2000" dirty="0">
                <a:solidFill>
                  <a:srgbClr val="002060"/>
                </a:solidFill>
                <a:latin typeface="Times New Roman" panose="02020603050405020304" pitchFamily="18" charset="0"/>
                <a:cs typeface="Times New Roman" panose="02020603050405020304" pitchFamily="18" charset="0"/>
              </a:rPr>
              <a:t>медицина</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биотехнологии</a:t>
            </a:r>
            <a:r>
              <a:rPr lang="ru-RU" sz="2000" dirty="0">
                <a:latin typeface="Times New Roman" panose="02020603050405020304" pitchFamily="18" charset="0"/>
                <a:cs typeface="Times New Roman" panose="02020603050405020304" pitchFamily="18" charset="0"/>
              </a:rPr>
              <a:t> и др. В данном профиле следует выбирать предметы для изучения на углубленном уровне и элективные курсы преимущественно из предметных областей Математика и информатика и Естественные науки. </a:t>
            </a:r>
            <a:endParaRPr lang="ru-RU" sz="2000" dirty="0">
              <a:latin typeface="Times New Roman" panose="02020603050405020304" pitchFamily="18" charset="0"/>
              <a:cs typeface="Times New Roman" panose="02020603050405020304" pitchFamily="18" charset="0"/>
            </a:endParaRPr>
          </a:p>
        </p:txBody>
      </p:sp>
      <p:pic>
        <p:nvPicPr>
          <p:cNvPr id="4098" name="Picture 2" descr="http://nakonu.com/wp-content/uploads/2015/06/m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2493" y="3717032"/>
            <a:ext cx="3996444" cy="26642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963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естественно-научного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433183820"/>
              </p:ext>
            </p:extLst>
          </p:nvPr>
        </p:nvGraphicFramePr>
        <p:xfrm>
          <a:off x="245287" y="859582"/>
          <a:ext cx="8742758" cy="5608521"/>
        </p:xfrm>
        <a:graphic>
          <a:graphicData uri="http://schemas.openxmlformats.org/drawingml/2006/table">
            <a:tbl>
              <a:tblPr firstRow="1" firstCol="1" bandRow="1">
                <a:tableStyleId>{F5AB1C69-6EDB-4FF4-983F-18BD219EF322}</a:tableStyleId>
              </a:tblPr>
              <a:tblGrid>
                <a:gridCol w="2520280"/>
                <a:gridCol w="4248472"/>
                <a:gridCol w="1008112"/>
                <a:gridCol w="965894"/>
              </a:tblGrid>
              <a:tr h="360040">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Предметная область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a:effectLst/>
                          <a:latin typeface="Times New Roman" panose="02020603050405020304" pitchFamily="18" charset="0"/>
                          <a:cs typeface="Times New Roman" panose="02020603050405020304" pitchFamily="18" charset="0"/>
                        </a:rPr>
                        <a:t>Учебный предмет </a:t>
                      </a:r>
                      <a:endParaRPr lang="ru-RU" sz="18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Уровень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smtClean="0">
                          <a:effectLst/>
                          <a:latin typeface="Times New Roman" panose="02020603050405020304" pitchFamily="18" charset="0"/>
                          <a:cs typeface="Times New Roman" panose="02020603050405020304" pitchFamily="18" charset="0"/>
                        </a:rPr>
                        <a:t>Кол-во </a:t>
                      </a:r>
                      <a:r>
                        <a:rPr lang="ru-RU" sz="1800" dirty="0">
                          <a:effectLst/>
                          <a:latin typeface="Times New Roman" panose="02020603050405020304" pitchFamily="18" charset="0"/>
                          <a:cs typeface="Times New Roman" panose="02020603050405020304" pitchFamily="18" charset="0"/>
                        </a:rPr>
                        <a:t>часов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7011">
                <a:tc>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Филология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Русский язык и литература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280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033">
                <a:tc rowSpan="2">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Математика и информатика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Математика: алгебра и начала математического анализа, геометрия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У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420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lnSpc>
                          <a:spcPct val="115000"/>
                        </a:lnSpc>
                        <a:spcAft>
                          <a:spcPts val="0"/>
                        </a:spcAft>
                      </a:pPr>
                      <a:endParaRPr lang="ru-RU" sz="1600" dirty="0">
                        <a:effectLst/>
                        <a:latin typeface="Times New Roman" panose="02020603050405020304" pitchFamily="18" charset="0"/>
                        <a:ea typeface="Times New Roman"/>
                        <a:cs typeface="Times New Roman" panose="02020603050405020304" pitchFamily="18" charset="0"/>
                      </a:endParaRPr>
                    </a:p>
                  </a:txBody>
                  <a:tcPr marL="60111" marR="60111" marT="0" marB="0"/>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Информатика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Б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70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Иностранные языки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Иностранный язык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Б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210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rowSpan="2">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Естественные науки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effectLst/>
                          <a:latin typeface="Times New Roman" panose="02020603050405020304" pitchFamily="18" charset="0"/>
                          <a:cs typeface="Times New Roman" panose="02020603050405020304" pitchFamily="18" charset="0"/>
                        </a:rPr>
                        <a:t>Химия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У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350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tc>
                <a:tc>
                  <a:txBody>
                    <a:bodyPr/>
                    <a:lstStyle/>
                    <a:p>
                      <a:pPr>
                        <a:spcAft>
                          <a:spcPts val="0"/>
                        </a:spcAft>
                      </a:pPr>
                      <a:r>
                        <a:rPr lang="ru-RU" sz="1600">
                          <a:effectLst/>
                          <a:latin typeface="Times New Roman" panose="02020603050405020304" pitchFamily="18" charset="0"/>
                          <a:cs typeface="Times New Roman" panose="02020603050405020304" pitchFamily="18" charset="0"/>
                        </a:rPr>
                        <a:t>Биология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У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210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rowSpan="2">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Общественные науки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effectLst/>
                          <a:latin typeface="Times New Roman" panose="02020603050405020304" pitchFamily="18" charset="0"/>
                          <a:cs typeface="Times New Roman" panose="02020603050405020304" pitchFamily="18" charset="0"/>
                        </a:rPr>
                        <a:t>История (Россия в мире)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140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tc>
                <a:tc>
                  <a:txBody>
                    <a:bodyPr/>
                    <a:lstStyle/>
                    <a:p>
                      <a:pPr>
                        <a:spcAft>
                          <a:spcPts val="0"/>
                        </a:spcAft>
                      </a:pPr>
                      <a:r>
                        <a:rPr lang="ru-RU" sz="1600">
                          <a:effectLst/>
                          <a:latin typeface="Times New Roman" panose="02020603050405020304" pitchFamily="18" charset="0"/>
                          <a:cs typeface="Times New Roman" panose="02020603050405020304" pitchFamily="18" charset="0"/>
                        </a:rPr>
                        <a:t>Теория познания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ЭК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70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8044">
                <a:tc>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Физическая культура, экология и основы безопасности жизнедеятельности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effectLst/>
                          <a:latin typeface="Times New Roman" panose="02020603050405020304" pitchFamily="18" charset="0"/>
                          <a:cs typeface="Times New Roman" panose="02020603050405020304" pitchFamily="18" charset="0"/>
                        </a:rPr>
                        <a:t>Физическая культура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210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022">
                <a:tc>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Основы безопасности жизнедеятельности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Основы безопасности жизнедеятельности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4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4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Индивидуальный проект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Индивидуальный проект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solidFill>
                            <a:srgbClr val="000000"/>
                          </a:solidFill>
                          <a:effectLst/>
                          <a:latin typeface="Times New Roman" panose="02020603050405020304" pitchFamily="18" charset="0"/>
                          <a:ea typeface="Times New Roman"/>
                          <a:cs typeface="Times New Roman" panose="02020603050405020304" pitchFamily="18" charset="0"/>
                        </a:rPr>
                        <a:t>ЭК </a:t>
                      </a:r>
                      <a:endParaRPr lang="ru-RU" sz="14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4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063">
                <a:tc>
                  <a:txBody>
                    <a:bodyPr/>
                    <a:lstStyle/>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Биофизика </a:t>
                      </a:r>
                      <a:endParaRPr lang="ru-RU"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600">
                          <a:effectLst/>
                          <a:latin typeface="Times New Roman" panose="02020603050405020304" pitchFamily="18" charset="0"/>
                          <a:ea typeface="Times New Roman"/>
                          <a:cs typeface="Times New Roman" panose="02020603050405020304" pitchFamily="18" charset="0"/>
                        </a:rPr>
                        <a:t>Биофизика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panose="02020603050405020304" pitchFamily="18" charset="0"/>
                          <a:ea typeface="Times New Roman"/>
                          <a:cs typeface="Times New Roman" panose="02020603050405020304" pitchFamily="18" charset="0"/>
                        </a:rPr>
                        <a:t>ЭК </a:t>
                      </a:r>
                      <a:endParaRPr lang="ru-RU" sz="1200" b="1">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panose="02020603050405020304" pitchFamily="18" charset="0"/>
                          <a:ea typeface="Times New Roman"/>
                          <a:cs typeface="Times New Roman" panose="02020603050405020304" pitchFamily="18" charset="0"/>
                        </a:rPr>
                        <a:t>70 </a:t>
                      </a:r>
                      <a:endParaRPr lang="ru-RU" sz="12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0125">
                <a:tc>
                  <a:txBody>
                    <a:bodyPr/>
                    <a:lstStyle/>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Предметы и курсы по выбору </a:t>
                      </a:r>
                      <a:endParaRPr lang="ru-RU"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600">
                          <a:effectLst/>
                          <a:latin typeface="Times New Roman" panose="02020603050405020304" pitchFamily="18" charset="0"/>
                          <a:ea typeface="Times New Roman"/>
                          <a:cs typeface="Times New Roman" panose="02020603050405020304" pitchFamily="18" charset="0"/>
                        </a:rPr>
                        <a:t>Предметы и курсы по выбору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panose="02020603050405020304" pitchFamily="18" charset="0"/>
                          <a:ea typeface="Times New Roman"/>
                          <a:cs typeface="Times New Roman" panose="02020603050405020304" pitchFamily="18" charset="0"/>
                        </a:rPr>
                        <a:t>ФК </a:t>
                      </a:r>
                      <a:endParaRPr lang="ru-RU" sz="1200" b="1">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panose="02020603050405020304" pitchFamily="18" charset="0"/>
                          <a:ea typeface="Times New Roman"/>
                          <a:cs typeface="Times New Roman" panose="02020603050405020304" pitchFamily="18" charset="0"/>
                        </a:rPr>
                        <a:t>280 </a:t>
                      </a:r>
                      <a:endParaRPr lang="ru-RU" sz="12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gridSpan="2">
                  <a:txBody>
                    <a:bodyPr/>
                    <a:lstStyle/>
                    <a:p>
                      <a:pPr algn="r">
                        <a:spcAft>
                          <a:spcPts val="0"/>
                        </a:spcAft>
                      </a:pPr>
                      <a:r>
                        <a:rPr lang="ru-RU" sz="1600" b="1" dirty="0">
                          <a:solidFill>
                            <a:schemeClr val="tx1"/>
                          </a:solidFill>
                          <a:effectLst/>
                          <a:latin typeface="Times New Roman" panose="02020603050405020304" pitchFamily="18" charset="0"/>
                          <a:cs typeface="Times New Roman" panose="02020603050405020304" pitchFamily="18" charset="0"/>
                        </a:rPr>
                        <a:t>ИТОГО </a:t>
                      </a:r>
                      <a:endParaRPr lang="ru-RU"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spcAft>
                          <a:spcPts val="0"/>
                        </a:spcAft>
                      </a:pPr>
                      <a:r>
                        <a:rPr lang="ru-RU" sz="1600" b="1" dirty="0" smtClean="0">
                          <a:solidFill>
                            <a:schemeClr val="tx1"/>
                          </a:solidFill>
                          <a:effectLst/>
                          <a:latin typeface="Times New Roman" panose="02020603050405020304" pitchFamily="18" charset="0"/>
                          <a:cs typeface="Times New Roman" panose="02020603050405020304" pitchFamily="18" charset="0"/>
                        </a:rPr>
                        <a:t>2450</a:t>
                      </a:r>
                      <a:endParaRPr lang="ru-RU"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2061232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051720" y="257274"/>
            <a:ext cx="4761625" cy="584775"/>
          </a:xfrm>
          <a:prstGeom prst="rect">
            <a:avLst/>
          </a:prstGeom>
        </p:spPr>
        <p:txBody>
          <a:bodyPr wrap="none">
            <a:sp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Гуманитарный профиль</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24945" y="1400513"/>
            <a:ext cx="8208912" cy="1631216"/>
          </a:xfrm>
          <a:prstGeom prst="rect">
            <a:avLst/>
          </a:prstGeom>
        </p:spPr>
        <p:txBody>
          <a:bodyPr wrap="square">
            <a:spAutoFit/>
          </a:bodyPr>
          <a:lstStyle/>
          <a:p>
            <a:pPr indent="450850" algn="just"/>
            <a:r>
              <a:rPr lang="ru-RU" sz="2000" b="1" dirty="0" smtClean="0">
                <a:solidFill>
                  <a:srgbClr val="C00000"/>
                </a:solidFill>
                <a:latin typeface="Times New Roman" panose="02020603050405020304" pitchFamily="18" charset="0"/>
                <a:cs typeface="Times New Roman" panose="02020603050405020304" pitchFamily="18" charset="0"/>
              </a:rPr>
              <a:t>ГП</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ориентирует на такие сферы деятельности как </a:t>
            </a:r>
            <a:r>
              <a:rPr lang="ru-RU" sz="2000" dirty="0">
                <a:solidFill>
                  <a:srgbClr val="002060"/>
                </a:solidFill>
                <a:latin typeface="Times New Roman" panose="02020603050405020304" pitchFamily="18" charset="0"/>
                <a:cs typeface="Times New Roman" panose="02020603050405020304" pitchFamily="18" charset="0"/>
              </a:rPr>
              <a:t>педагогика</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психология</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общественные отношения </a:t>
            </a:r>
            <a:r>
              <a:rPr lang="ru-RU" sz="2000" dirty="0">
                <a:latin typeface="Times New Roman" panose="02020603050405020304" pitchFamily="18" charset="0"/>
                <a:cs typeface="Times New Roman" panose="02020603050405020304" pitchFamily="18" charset="0"/>
              </a:rPr>
              <a:t>и др. В данном профиле следует выбирать предметы для изучения на углубленном уровне преимущественно из предметных областей Филология, Общественные науки и Иностранные языки. </a:t>
            </a:r>
            <a:endParaRPr lang="ru-RU" sz="2000" dirty="0">
              <a:latin typeface="Times New Roman" panose="02020603050405020304" pitchFamily="18" charset="0"/>
              <a:cs typeface="Times New Roman" panose="02020603050405020304" pitchFamily="18" charset="0"/>
            </a:endParaRPr>
          </a:p>
        </p:txBody>
      </p:sp>
      <p:pic>
        <p:nvPicPr>
          <p:cNvPr id="6146" name="Picture 2" descr="http://portal21.ru/upload/iblock/2e4/2e4f0d098aa6ded939c4fd7cc014df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7128" y="3897989"/>
            <a:ext cx="3172433" cy="23762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446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гуманитарного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428617668"/>
              </p:ext>
            </p:extLst>
          </p:nvPr>
        </p:nvGraphicFramePr>
        <p:xfrm>
          <a:off x="251521" y="1484784"/>
          <a:ext cx="8742758" cy="4348296"/>
        </p:xfrm>
        <a:graphic>
          <a:graphicData uri="http://schemas.openxmlformats.org/drawingml/2006/table">
            <a:tbl>
              <a:tblPr firstRow="1" firstCol="1" bandRow="1">
                <a:tableStyleId>{F5AB1C69-6EDB-4FF4-983F-18BD219EF322}</a:tableStyleId>
              </a:tblPr>
              <a:tblGrid>
                <a:gridCol w="2520280"/>
                <a:gridCol w="4248472"/>
                <a:gridCol w="1008112"/>
                <a:gridCol w="965894"/>
              </a:tblGrid>
              <a:tr h="360040">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Предметная область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a:effectLst/>
                          <a:latin typeface="Times New Roman" panose="02020603050405020304" pitchFamily="18" charset="0"/>
                          <a:cs typeface="Times New Roman" panose="02020603050405020304" pitchFamily="18" charset="0"/>
                        </a:rPr>
                        <a:t>Учебный предмет </a:t>
                      </a:r>
                      <a:endParaRPr lang="ru-RU" sz="18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Уровень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800" dirty="0" smtClean="0">
                          <a:effectLst/>
                          <a:latin typeface="Times New Roman" panose="02020603050405020304" pitchFamily="18" charset="0"/>
                          <a:cs typeface="Times New Roman" panose="02020603050405020304" pitchFamily="18" charset="0"/>
                        </a:rPr>
                        <a:t>Кол-во </a:t>
                      </a:r>
                      <a:r>
                        <a:rPr lang="ru-RU" sz="1800" dirty="0">
                          <a:effectLst/>
                          <a:latin typeface="Times New Roman" panose="02020603050405020304" pitchFamily="18" charset="0"/>
                          <a:cs typeface="Times New Roman" panose="02020603050405020304" pitchFamily="18" charset="0"/>
                        </a:rPr>
                        <a:t>часов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7011">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Филология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Русский язык и литература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560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033">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Математика и информатика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Математика: алгебра и начала математического анализа, геометрия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280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Иностранные языки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Иностранный язык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420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Естественные науки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Естествознание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rowSpan="4">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Общественные науки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4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4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История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280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Обществознание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140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Право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140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Психология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ЭК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799">
                <a:tc rowSpan="4">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Физическая культура, экология и основы безопасности жизнедеятельности </a:t>
                      </a:r>
                      <a:r>
                        <a:rPr lang="ru-RU" sz="1600" dirty="0">
                          <a:effectLst/>
                          <a:latin typeface="Times New Roman" panose="02020603050405020304" pitchFamily="18" charset="0"/>
                          <a:ea typeface="Times New Roman"/>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Физическая культура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022">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Основы безопасности жизнедеятельности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spcAft>
                          <a:spcPts val="0"/>
                        </a:spcAft>
                      </a:pPr>
                      <a:r>
                        <a:rPr lang="ru-RU" sz="1600">
                          <a:solidFill>
                            <a:srgbClr val="000000"/>
                          </a:solidFill>
                          <a:effectLst/>
                          <a:latin typeface="Times New Roman" panose="02020603050405020304" pitchFamily="18" charset="0"/>
                          <a:ea typeface="Times New Roman"/>
                          <a:cs typeface="Times New Roman" panose="02020603050405020304" pitchFamily="18" charset="0"/>
                        </a:rPr>
                        <a:t>Индивидуальный проект </a:t>
                      </a:r>
                      <a:endParaRPr lang="ru-RU"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ЭК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242">
                <a:tc vMerge="1">
                  <a:txBody>
                    <a:bodyPr/>
                    <a:lstStyle/>
                    <a:p>
                      <a:pPr>
                        <a:lnSpc>
                          <a:spcPct val="115000"/>
                        </a:lnSpc>
                        <a:spcAft>
                          <a:spcPts val="0"/>
                        </a:spcAft>
                      </a:pP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Предметы и курсы по выбору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ФК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gridSpan="2">
                  <a:txBody>
                    <a:bodyPr/>
                    <a:lstStyle/>
                    <a:p>
                      <a:pPr algn="r">
                        <a:spcAft>
                          <a:spcPts val="0"/>
                        </a:spcAft>
                      </a:pPr>
                      <a:r>
                        <a:rPr lang="ru-RU" sz="1600" b="1" dirty="0">
                          <a:solidFill>
                            <a:schemeClr val="tx1"/>
                          </a:solidFill>
                          <a:effectLst/>
                          <a:latin typeface="Times New Roman" panose="02020603050405020304" pitchFamily="18" charset="0"/>
                          <a:cs typeface="Times New Roman" panose="02020603050405020304" pitchFamily="18" charset="0"/>
                        </a:rPr>
                        <a:t>ИТОГО </a:t>
                      </a:r>
                      <a:endParaRPr lang="ru-RU"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spcAft>
                          <a:spcPts val="0"/>
                        </a:spcAft>
                      </a:pPr>
                      <a:r>
                        <a:rPr lang="ru-RU" sz="1600" b="1" dirty="0">
                          <a:solidFill>
                            <a:schemeClr val="tx1"/>
                          </a:solidFill>
                          <a:effectLst/>
                          <a:latin typeface="Times New Roman" panose="02020603050405020304" pitchFamily="18" charset="0"/>
                          <a:cs typeface="Times New Roman" panose="02020603050405020304" pitchFamily="18" charset="0"/>
                        </a:rPr>
                        <a:t>2590</a:t>
                      </a:r>
                      <a:endParaRPr lang="ru-RU"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1207804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021774" y="257274"/>
            <a:ext cx="7015254" cy="584775"/>
          </a:xfrm>
          <a:prstGeom prst="rect">
            <a:avLst/>
          </a:prstGeom>
        </p:spPr>
        <p:txBody>
          <a:bodyPr wrap="none">
            <a:sp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Социально-экономический профиль</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24945" y="1400513"/>
            <a:ext cx="8208912" cy="1938992"/>
          </a:xfrm>
          <a:prstGeom prst="rect">
            <a:avLst/>
          </a:prstGeom>
        </p:spPr>
        <p:txBody>
          <a:bodyPr wrap="square">
            <a:spAutoFit/>
          </a:bodyPr>
          <a:lstStyle/>
          <a:p>
            <a:pPr indent="450850" algn="just"/>
            <a:r>
              <a:rPr lang="ru-RU" sz="2000" b="1" dirty="0" err="1" smtClean="0">
                <a:solidFill>
                  <a:srgbClr val="C00000"/>
                </a:solidFill>
                <a:latin typeface="Times New Roman" panose="02020603050405020304" pitchFamily="18" charset="0"/>
                <a:cs typeface="Times New Roman" panose="02020603050405020304" pitchFamily="18" charset="0"/>
              </a:rPr>
              <a:t>СэП</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ориентирует на профессии, связанные с </a:t>
            </a:r>
            <a:r>
              <a:rPr lang="ru-RU" sz="2000" dirty="0">
                <a:solidFill>
                  <a:srgbClr val="002060"/>
                </a:solidFill>
                <a:latin typeface="Times New Roman" panose="02020603050405020304" pitchFamily="18" charset="0"/>
                <a:cs typeface="Times New Roman" panose="02020603050405020304" pitchFamily="18" charset="0"/>
              </a:rPr>
              <a:t>социальной сферой</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финансами и экономикой</a:t>
            </a:r>
            <a:r>
              <a:rPr lang="ru-RU" sz="2000" dirty="0">
                <a:latin typeface="Times New Roman" panose="02020603050405020304" pitchFamily="18" charset="0"/>
                <a:cs typeface="Times New Roman" panose="02020603050405020304" pitchFamily="18" charset="0"/>
              </a:rPr>
              <a:t>, с </a:t>
            </a:r>
            <a:r>
              <a:rPr lang="ru-RU" sz="2000" dirty="0">
                <a:solidFill>
                  <a:srgbClr val="002060"/>
                </a:solidFill>
                <a:latin typeface="Times New Roman" panose="02020603050405020304" pitchFamily="18" charset="0"/>
                <a:cs typeface="Times New Roman" panose="02020603050405020304" pitchFamily="18" charset="0"/>
              </a:rPr>
              <a:t>обработкой информации</a:t>
            </a:r>
            <a:r>
              <a:rPr lang="ru-RU" sz="2000" dirty="0">
                <a:latin typeface="Times New Roman" panose="02020603050405020304" pitchFamily="18" charset="0"/>
                <a:cs typeface="Times New Roman" panose="02020603050405020304" pitchFamily="18" charset="0"/>
              </a:rPr>
              <a:t>, в таких сферах деятельности как </a:t>
            </a:r>
            <a:r>
              <a:rPr lang="ru-RU" sz="2000" dirty="0">
                <a:solidFill>
                  <a:srgbClr val="002060"/>
                </a:solidFill>
                <a:latin typeface="Times New Roman" panose="02020603050405020304" pitchFamily="18" charset="0"/>
                <a:cs typeface="Times New Roman" panose="02020603050405020304" pitchFamily="18" charset="0"/>
              </a:rPr>
              <a:t>управление</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предпринимательство</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работа с финансами </a:t>
            </a:r>
            <a:r>
              <a:rPr lang="ru-RU" sz="2000" dirty="0">
                <a:latin typeface="Times New Roman" panose="02020603050405020304" pitchFamily="18" charset="0"/>
                <a:cs typeface="Times New Roman" panose="02020603050405020304" pitchFamily="18" charset="0"/>
              </a:rPr>
              <a:t>и др. В данном профиле следует выбирать предметы для изучения на углубленном уровне преимущественно из предметных областей Математика и информатика, Общественные науки </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pic>
        <p:nvPicPr>
          <p:cNvPr id="7170" name="Picture 2" descr="http://www.infosib.com.ru/user_files/new%20jpg/724022201_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666" y="3933056"/>
            <a:ext cx="4156348" cy="25583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941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331640" y="147214"/>
            <a:ext cx="7344816" cy="1477328"/>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Приказ Министерства образования и науки Российской Федерации (Минобрнауки России) от 17 мая 2012 г. N 413 г. Москва "Об утверждении федерального государственного образовательного стандарта среднего (полного) общего образования"</a:t>
            </a:r>
          </a:p>
          <a:p>
            <a:pPr algn="ct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51521" y="2055428"/>
            <a:ext cx="8530094" cy="1200329"/>
          </a:xfrm>
          <a:prstGeom prst="rect">
            <a:avLst/>
          </a:prstGeom>
        </p:spPr>
        <p:txBody>
          <a:bodyPr wrap="square">
            <a:spAutoFit/>
          </a:bodyPr>
          <a:lstStyle/>
          <a:p>
            <a:r>
              <a:rPr lang="ru-RU" i="1" dirty="0">
                <a:solidFill>
                  <a:srgbClr val="002060"/>
                </a:solidFill>
                <a:latin typeface="Times New Roman" panose="02020603050405020304" pitchFamily="18" charset="0"/>
                <a:cs typeface="Times New Roman" panose="02020603050405020304" pitchFamily="18" charset="0"/>
              </a:rPr>
              <a:t>18.3.1. Учебный план среднего (полного) общего образования (далее - учебный план) является одним из основных механизмов, обеспечивающих достижение обучающимися результатов освоения основной образовательной программы в соответствии с требованиями Стандарта.</a:t>
            </a:r>
          </a:p>
        </p:txBody>
      </p:sp>
      <p:sp>
        <p:nvSpPr>
          <p:cNvPr id="7" name="Прямоугольник 6"/>
          <p:cNvSpPr/>
          <p:nvPr/>
        </p:nvSpPr>
        <p:spPr>
          <a:xfrm>
            <a:off x="251521" y="3573016"/>
            <a:ext cx="8638106" cy="1754326"/>
          </a:xfrm>
          <a:prstGeom prst="rect">
            <a:avLst/>
          </a:prstGeom>
        </p:spPr>
        <p:txBody>
          <a:bodyPr wrap="square">
            <a:spAutoFit/>
          </a:bodyPr>
          <a:lstStyle/>
          <a:p>
            <a:pPr indent="273050">
              <a:buFont typeface="Wingdings" panose="05000000000000000000" pitchFamily="2" charset="2"/>
              <a:buChar char="q"/>
            </a:pPr>
            <a:r>
              <a:rPr lang="ru-RU" dirty="0">
                <a:latin typeface="Times New Roman" panose="02020603050405020304" pitchFamily="18" charset="0"/>
                <a:cs typeface="Times New Roman" panose="02020603050405020304" pitchFamily="18" charset="0"/>
              </a:rPr>
              <a:t>Основная образовательная программа может включать как один, так и несколько учебных планов, в том числе учебные планы различных профилей обучения</a:t>
            </a:r>
            <a:r>
              <a:rPr lang="ru-RU" dirty="0" smtClean="0">
                <a:latin typeface="Times New Roman" panose="02020603050405020304" pitchFamily="18" charset="0"/>
                <a:cs typeface="Times New Roman" panose="02020603050405020304" pitchFamily="18" charset="0"/>
              </a:rPr>
              <a:t>.</a:t>
            </a:r>
          </a:p>
          <a:p>
            <a:pPr indent="273050">
              <a:buFont typeface="Wingdings" panose="05000000000000000000" pitchFamily="2" charset="2"/>
              <a:buChar char="q"/>
            </a:pPr>
            <a:endParaRPr lang="ru-RU" dirty="0">
              <a:latin typeface="Times New Roman" panose="02020603050405020304" pitchFamily="18" charset="0"/>
              <a:cs typeface="Times New Roman" panose="02020603050405020304" pitchFamily="18" charset="0"/>
            </a:endParaRPr>
          </a:p>
          <a:p>
            <a:pPr indent="273050">
              <a:buFont typeface="Wingdings" panose="05000000000000000000" pitchFamily="2" charset="2"/>
              <a:buChar char="q"/>
            </a:pPr>
            <a:r>
              <a:rPr lang="ru-RU" dirty="0">
                <a:latin typeface="Times New Roman" panose="02020603050405020304" pitchFamily="18" charset="0"/>
                <a:cs typeface="Times New Roman" panose="02020603050405020304" pitchFamily="18" charset="0"/>
              </a:rPr>
              <a:t>В случаях, предусмотренных законодательством Российской Федерации в области </a:t>
            </a:r>
            <a:r>
              <a:rPr lang="ru-RU" dirty="0" smtClean="0">
                <a:latin typeface="Times New Roman" panose="02020603050405020304" pitchFamily="18" charset="0"/>
                <a:cs typeface="Times New Roman" panose="02020603050405020304" pitchFamily="18" charset="0"/>
              </a:rPr>
              <a:t>образования </a:t>
            </a:r>
            <a:r>
              <a:rPr lang="ru-RU" dirty="0">
                <a:latin typeface="Times New Roman" panose="02020603050405020304" pitchFamily="18" charset="0"/>
                <a:cs typeface="Times New Roman" panose="02020603050405020304" pitchFamily="18" charset="0"/>
              </a:rPr>
              <a:t>учебный план обеспечивает возможность изучения родного (нерусского) языка.</a:t>
            </a:r>
          </a:p>
        </p:txBody>
      </p:sp>
    </p:spTree>
    <p:extLst>
      <p:ext uri="{BB962C8B-B14F-4D97-AF65-F5344CB8AC3E}">
        <p14:creationId xmlns:p14="http://schemas.microsoft.com/office/powerpoint/2010/main" val="3417761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830997"/>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социально-экономического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585810371"/>
              </p:ext>
            </p:extLst>
          </p:nvPr>
        </p:nvGraphicFramePr>
        <p:xfrm>
          <a:off x="227352" y="1268760"/>
          <a:ext cx="8742758" cy="4786466"/>
        </p:xfrm>
        <a:graphic>
          <a:graphicData uri="http://schemas.openxmlformats.org/drawingml/2006/table">
            <a:tbl>
              <a:tblPr firstRow="1" firstCol="1" bandRow="1">
                <a:tableStyleId>{F5AB1C69-6EDB-4FF4-983F-18BD219EF322}</a:tableStyleId>
              </a:tblPr>
              <a:tblGrid>
                <a:gridCol w="2520280"/>
                <a:gridCol w="4248472"/>
                <a:gridCol w="1008112"/>
                <a:gridCol w="965894"/>
              </a:tblGrid>
              <a:tr h="580420">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Предметная область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Учебный предмет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Уровень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smtClean="0">
                          <a:effectLst/>
                          <a:latin typeface="Times New Roman" panose="02020603050405020304" pitchFamily="18" charset="0"/>
                          <a:cs typeface="Times New Roman" panose="02020603050405020304" pitchFamily="18" charset="0"/>
                        </a:rPr>
                        <a:t>Кол-во </a:t>
                      </a:r>
                      <a:r>
                        <a:rPr lang="ru-RU" sz="1600" dirty="0">
                          <a:effectLst/>
                          <a:latin typeface="Times New Roman" panose="02020603050405020304" pitchFamily="18" charset="0"/>
                          <a:cs typeface="Times New Roman" panose="02020603050405020304" pitchFamily="18" charset="0"/>
                        </a:rPr>
                        <a:t>часов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5719">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Филология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Русский язык и литература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280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531">
                <a:tc rowSpan="2">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Математика и информатика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Математика: алгебра и начала математического анализа, геометрия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420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Информатика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Иностранные языки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Иностранный язык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Естественные науки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Естествознание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rowSpan="3">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Общественные науки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География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Экономика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140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Россия в мире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140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21">
                <a:tc rowSpan="4">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Физическая культура, экология и основы безопасности жизнедеятельности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ru-RU" sz="1800" dirty="0">
                          <a:effectLst/>
                          <a:latin typeface="Times New Roman" panose="02020603050405020304" pitchFamily="18" charset="0"/>
                          <a:ea typeface="Times New Roman"/>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Физическая культура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687">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Основы безопасности жизнедеятельности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Индивидуальный проект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ЭК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577">
                <a:tc vMerge="1">
                  <a:txBody>
                    <a:bodyPr/>
                    <a:lstStyle/>
                    <a:p>
                      <a:pPr>
                        <a:lnSpc>
                          <a:spcPct val="115000"/>
                        </a:lnSpc>
                        <a:spcAft>
                          <a:spcPts val="0"/>
                        </a:spcAft>
                      </a:pPr>
                      <a:endParaRPr lang="ru-RU" sz="1100" dirty="0">
                        <a:effectLst/>
                        <a:latin typeface="Calibri"/>
                        <a:ea typeface="Times New Roman"/>
                        <a:cs typeface="Times New Roman"/>
                      </a:endParaRPr>
                    </a:p>
                  </a:txBody>
                  <a:tcPr marL="68580" marR="68580" marT="0" marB="0"/>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Предметы и курсы по выбору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solidFill>
                            <a:srgbClr val="000000"/>
                          </a:solidFill>
                          <a:effectLst/>
                          <a:latin typeface="Times New Roman" panose="02020603050405020304" pitchFamily="18" charset="0"/>
                          <a:ea typeface="Times New Roman"/>
                          <a:cs typeface="Times New Roman" panose="02020603050405020304" pitchFamily="18" charset="0"/>
                        </a:rPr>
                        <a:t>ФК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solidFill>
                            <a:srgbClr val="000000"/>
                          </a:solidFill>
                          <a:effectLst/>
                          <a:latin typeface="Times New Roman" panose="02020603050405020304" pitchFamily="18" charset="0"/>
                          <a:ea typeface="Times New Roman"/>
                          <a:cs typeface="Times New Roman" panose="02020603050405020304" pitchFamily="18" charset="0"/>
                        </a:rPr>
                        <a:t>280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96">
                <a:tc gridSpan="2">
                  <a:txBody>
                    <a:bodyPr/>
                    <a:lstStyle/>
                    <a:p>
                      <a:pPr algn="r">
                        <a:spcAft>
                          <a:spcPts val="0"/>
                        </a:spcAft>
                      </a:pPr>
                      <a:r>
                        <a:rPr lang="ru-RU" sz="2000" b="1" dirty="0">
                          <a:solidFill>
                            <a:srgbClr val="000000"/>
                          </a:solidFill>
                          <a:effectLst/>
                          <a:latin typeface="Times New Roman" panose="02020603050405020304" pitchFamily="18" charset="0"/>
                          <a:ea typeface="Times New Roman"/>
                          <a:cs typeface="Times New Roman" panose="02020603050405020304" pitchFamily="18" charset="0"/>
                        </a:rPr>
                        <a:t>ИТОГО </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gridSpan="2">
                  <a:txBody>
                    <a:bodyPr/>
                    <a:lstStyle/>
                    <a:p>
                      <a:pPr>
                        <a:spcAft>
                          <a:spcPts val="0"/>
                        </a:spcAft>
                      </a:pPr>
                      <a:r>
                        <a:rPr lang="ru-RU" sz="2000" b="1" dirty="0">
                          <a:solidFill>
                            <a:srgbClr val="000000"/>
                          </a:solidFill>
                          <a:effectLst/>
                          <a:latin typeface="Times New Roman" panose="02020603050405020304" pitchFamily="18" charset="0"/>
                          <a:ea typeface="Times New Roman"/>
                          <a:cs typeface="Times New Roman" panose="02020603050405020304" pitchFamily="18" charset="0"/>
                        </a:rPr>
                        <a:t>2310</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240541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267744" y="300069"/>
            <a:ext cx="4938147" cy="584775"/>
          </a:xfrm>
          <a:prstGeom prst="rect">
            <a:avLst/>
          </a:prstGeom>
        </p:spPr>
        <p:txBody>
          <a:bodyPr wrap="none">
            <a:sp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Универсальный профиль</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24945" y="1400513"/>
            <a:ext cx="8208912" cy="1323439"/>
          </a:xfrm>
          <a:prstGeom prst="rect">
            <a:avLst/>
          </a:prstGeom>
        </p:spPr>
        <p:txBody>
          <a:bodyPr wrap="square">
            <a:spAutoFit/>
          </a:bodyPr>
          <a:lstStyle/>
          <a:p>
            <a:pPr indent="450850" algn="just"/>
            <a:r>
              <a:rPr lang="ru-RU" sz="2000" b="1" dirty="0" err="1" smtClean="0">
                <a:solidFill>
                  <a:srgbClr val="C00000"/>
                </a:solidFill>
                <a:latin typeface="Times New Roman" panose="02020603050405020304" pitchFamily="18" charset="0"/>
                <a:cs typeface="Times New Roman" panose="02020603050405020304" pitchFamily="18" charset="0"/>
              </a:rPr>
              <a:t>СэП</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ориентирован, в первую очередь, на обучающихся, чей выбор «не вписывается» в рамки заданных выше профилей. Он позволяет </a:t>
            </a:r>
            <a:r>
              <a:rPr lang="ru-RU" sz="2000" dirty="0">
                <a:solidFill>
                  <a:srgbClr val="002060"/>
                </a:solidFill>
                <a:latin typeface="Times New Roman" panose="02020603050405020304" pitchFamily="18" charset="0"/>
                <a:cs typeface="Times New Roman" panose="02020603050405020304" pitchFamily="18" charset="0"/>
              </a:rPr>
              <a:t>ограничиться базовым уровнем изучения предметов</a:t>
            </a:r>
            <a:r>
              <a:rPr lang="ru-RU" sz="2000" dirty="0">
                <a:latin typeface="Times New Roman" panose="02020603050405020304" pitchFamily="18" charset="0"/>
                <a:cs typeface="Times New Roman" panose="02020603050405020304" pitchFamily="18" charset="0"/>
              </a:rPr>
              <a:t>, однако, ученик также может выбрать учебные предметы на углубленном уровне. </a:t>
            </a:r>
            <a:endParaRPr lang="ru-RU" sz="2000" dirty="0">
              <a:latin typeface="Times New Roman" panose="02020603050405020304" pitchFamily="18" charset="0"/>
              <a:cs typeface="Times New Roman" panose="02020603050405020304" pitchFamily="18" charset="0"/>
            </a:endParaRPr>
          </a:p>
        </p:txBody>
      </p:sp>
      <p:pic>
        <p:nvPicPr>
          <p:cNvPr id="7170" name="Picture 2" descr="http://www.infosib.com.ru/user_files/new%20jpg/724022201_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666" y="3933056"/>
            <a:ext cx="4156348" cy="25583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306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универсального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934870876"/>
              </p:ext>
            </p:extLst>
          </p:nvPr>
        </p:nvGraphicFramePr>
        <p:xfrm>
          <a:off x="227352" y="1214320"/>
          <a:ext cx="8742758" cy="4855262"/>
        </p:xfrm>
        <a:graphic>
          <a:graphicData uri="http://schemas.openxmlformats.org/drawingml/2006/table">
            <a:tbl>
              <a:tblPr firstRow="1" firstCol="1" bandRow="1">
                <a:tableStyleId>{F5AB1C69-6EDB-4FF4-983F-18BD219EF322}</a:tableStyleId>
              </a:tblPr>
              <a:tblGrid>
                <a:gridCol w="2520280"/>
                <a:gridCol w="4248472"/>
                <a:gridCol w="1008112"/>
                <a:gridCol w="965894"/>
              </a:tblGrid>
              <a:tr h="580420">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Предметная область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Учебный предмет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Уровень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smtClean="0">
                          <a:effectLst/>
                          <a:latin typeface="Times New Roman" panose="02020603050405020304" pitchFamily="18" charset="0"/>
                          <a:cs typeface="Times New Roman" panose="02020603050405020304" pitchFamily="18" charset="0"/>
                        </a:rPr>
                        <a:t>Кол-во </a:t>
                      </a:r>
                      <a:r>
                        <a:rPr lang="ru-RU" sz="1600" dirty="0">
                          <a:effectLst/>
                          <a:latin typeface="Times New Roman" panose="02020603050405020304" pitchFamily="18" charset="0"/>
                          <a:cs typeface="Times New Roman" panose="02020603050405020304" pitchFamily="18" charset="0"/>
                        </a:rPr>
                        <a:t>часов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5719">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Филология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Русский язык и литература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280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005">
                <a:tc rowSpan="2">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Математика и информатика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Математика: алгебра и начала математического анализа, геометрия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420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Информатика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Иностранные языки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Иностранный язык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Естественные науки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Физика</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140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rowSpan="2">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Общественные науки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История</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У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280</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Обществознание</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140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rowSpan="6">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Физическая культура, экология и основы безопасности жизнедеятельности </a:t>
                      </a:r>
                      <a:r>
                        <a:rPr lang="ru-RU" sz="1800" dirty="0">
                          <a:effectLst/>
                          <a:latin typeface="Times New Roman" panose="02020603050405020304" pitchFamily="18" charset="0"/>
                          <a:ea typeface="Times New Roman"/>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Физическая культура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210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21">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Основы безопасности жизнедеятельности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Б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0373">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Индивидуальный проект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ЭК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719">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Технология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ЭК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280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577">
                <a:tc v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Астрономия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ФК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70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96">
                <a:tc vMerge="1">
                  <a:txBody>
                    <a:bodyPr/>
                    <a:lstStyle/>
                    <a:p>
                      <a:pPr>
                        <a:lnSpc>
                          <a:spcPct val="115000"/>
                        </a:lnSpc>
                        <a:spcAft>
                          <a:spcPts val="0"/>
                        </a:spcAft>
                      </a:pPr>
                      <a:endParaRPr lang="ru-RU" sz="1100" dirty="0">
                        <a:effectLst/>
                        <a:latin typeface="Calibri"/>
                        <a:ea typeface="Times New Roman"/>
                        <a:cs typeface="Times New Roman"/>
                      </a:endParaRPr>
                    </a:p>
                  </a:txBody>
                  <a:tcPr marL="68580" marR="68580" marT="0" marB="0"/>
                </a:tc>
                <a:tc>
                  <a:txBody>
                    <a:bodyPr/>
                    <a:lstStyle/>
                    <a:p>
                      <a:pP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Предметы и курсы по выбору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Times New Roman"/>
                          <a:cs typeface="Times New Roman" panose="02020603050405020304" pitchFamily="18" charset="0"/>
                        </a:rPr>
                        <a:t>ФК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Times New Roman"/>
                          <a:cs typeface="Times New Roman" panose="02020603050405020304" pitchFamily="18" charset="0"/>
                        </a:rPr>
                        <a:t>210</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904">
                <a:tc gridSpan="2">
                  <a:txBody>
                    <a:bodyPr/>
                    <a:lstStyle/>
                    <a:p>
                      <a:pPr algn="r">
                        <a:lnSpc>
                          <a:spcPct val="115000"/>
                        </a:lnSpc>
                        <a:spcAft>
                          <a:spcPts val="0"/>
                        </a:spcAft>
                      </a:pPr>
                      <a:r>
                        <a:rPr lang="ru-RU" sz="1600" b="1" dirty="0" smtClean="0">
                          <a:solidFill>
                            <a:schemeClr val="tx1"/>
                          </a:solidFill>
                          <a:effectLst/>
                          <a:latin typeface="Times New Roman" panose="02020603050405020304" pitchFamily="18" charset="0"/>
                          <a:ea typeface="Times New Roman"/>
                          <a:cs typeface="Times New Roman" panose="02020603050405020304" pitchFamily="18" charset="0"/>
                        </a:rPr>
                        <a:t>ИТОГО</a:t>
                      </a:r>
                      <a:endParaRPr lang="ru-RU" sz="16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c gridSpan="2">
                  <a:txBody>
                    <a:bodyPr/>
                    <a:lstStyle/>
                    <a:p>
                      <a:pPr>
                        <a:spcAft>
                          <a:spcPts val="0"/>
                        </a:spcAft>
                      </a:pPr>
                      <a:r>
                        <a:rPr lang="ru-RU" sz="1800" b="1" dirty="0" smtClean="0">
                          <a:solidFill>
                            <a:schemeClr val="tx1"/>
                          </a:solidFill>
                          <a:effectLst/>
                          <a:latin typeface="Times New Roman" panose="02020603050405020304" pitchFamily="18" charset="0"/>
                          <a:ea typeface="Calibri"/>
                          <a:cs typeface="Times New Roman" panose="02020603050405020304" pitchFamily="18" charset="0"/>
                        </a:rPr>
                        <a:t>2170</a:t>
                      </a:r>
                      <a:endParaRPr lang="ru-RU"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0"/>
                        </a:spcAft>
                      </a:pPr>
                      <a:endParaRPr lang="ru-RU" sz="1200" dirty="0">
                        <a:solidFill>
                          <a:srgbClr val="000000"/>
                        </a:solidFill>
                        <a:effectLst/>
                        <a:latin typeface="Times New Roman"/>
                        <a:ea typeface="Calibri"/>
                      </a:endParaRPr>
                    </a:p>
                  </a:txBody>
                  <a:tcPr marL="68580" marR="68580" marT="0" marB="0"/>
                </a:tc>
              </a:tr>
            </a:tbl>
          </a:graphicData>
        </a:graphic>
      </p:graphicFrame>
      <p:sp>
        <p:nvSpPr>
          <p:cNvPr id="4" name="TextBox 3"/>
          <p:cNvSpPr txBox="1"/>
          <p:nvPr/>
        </p:nvSpPr>
        <p:spPr>
          <a:xfrm>
            <a:off x="2987824" y="674916"/>
            <a:ext cx="3528392" cy="523220"/>
          </a:xfrm>
          <a:prstGeom prst="rect">
            <a:avLst/>
          </a:prstGeom>
          <a:noFill/>
        </p:spPr>
        <p:txBody>
          <a:bodyPr wrap="square" rtlCol="0">
            <a:spAutoFit/>
          </a:bodyPr>
          <a:lstStyle/>
          <a:p>
            <a:pPr algn="ctr"/>
            <a:r>
              <a:rPr lang="ru-RU" sz="2800" b="1" dirty="0" smtClean="0">
                <a:solidFill>
                  <a:srgbClr val="002060"/>
                </a:solidFill>
              </a:rPr>
              <a:t>Вариант 1</a:t>
            </a:r>
            <a:endParaRPr lang="ru-RU" sz="2800" b="1" dirty="0">
              <a:solidFill>
                <a:srgbClr val="002060"/>
              </a:solidFill>
            </a:endParaRPr>
          </a:p>
        </p:txBody>
      </p:sp>
    </p:spTree>
    <p:extLst>
      <p:ext uri="{BB962C8B-B14F-4D97-AF65-F5344CB8AC3E}">
        <p14:creationId xmlns:p14="http://schemas.microsoft.com/office/powerpoint/2010/main" val="311863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универсального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987824" y="674916"/>
            <a:ext cx="3528392" cy="523220"/>
          </a:xfrm>
          <a:prstGeom prst="rect">
            <a:avLst/>
          </a:prstGeom>
          <a:noFill/>
        </p:spPr>
        <p:txBody>
          <a:bodyPr wrap="square" rtlCol="0">
            <a:spAutoFit/>
          </a:bodyPr>
          <a:lstStyle/>
          <a:p>
            <a:pPr algn="ctr"/>
            <a:r>
              <a:rPr lang="ru-RU" sz="2800" b="1" dirty="0" smtClean="0">
                <a:solidFill>
                  <a:srgbClr val="002060"/>
                </a:solidFill>
              </a:rPr>
              <a:t>Вариант 2</a:t>
            </a:r>
            <a:endParaRPr lang="ru-RU" sz="2800" b="1"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00536542"/>
              </p:ext>
            </p:extLst>
          </p:nvPr>
        </p:nvGraphicFramePr>
        <p:xfrm>
          <a:off x="107504" y="1198136"/>
          <a:ext cx="8640960" cy="5245809"/>
        </p:xfrm>
        <a:graphic>
          <a:graphicData uri="http://schemas.openxmlformats.org/drawingml/2006/table">
            <a:tbl>
              <a:tblPr firstRow="1" firstCol="1" bandRow="1">
                <a:tableStyleId>{EB344D84-9AFB-497E-A393-DC336BA19D2E}</a:tableStyleId>
              </a:tblPr>
              <a:tblGrid>
                <a:gridCol w="2016224"/>
                <a:gridCol w="5101728"/>
                <a:gridCol w="680466"/>
                <a:gridCol w="842542"/>
              </a:tblGrid>
              <a:tr h="173653">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Предметная область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Учебный предмет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Уровень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smtClean="0">
                          <a:effectLst/>
                          <a:latin typeface="Times New Roman" panose="02020603050405020304" pitchFamily="18" charset="0"/>
                          <a:cs typeface="Times New Roman" panose="02020603050405020304" pitchFamily="18" charset="0"/>
                        </a:rPr>
                        <a:t>Кол-во </a:t>
                      </a:r>
                      <a:r>
                        <a:rPr lang="ru-RU" sz="1600" dirty="0">
                          <a:effectLst/>
                          <a:latin typeface="Times New Roman" panose="02020603050405020304" pitchFamily="18" charset="0"/>
                          <a:cs typeface="Times New Roman" panose="02020603050405020304" pitchFamily="18" charset="0"/>
                        </a:rPr>
                        <a:t>часов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7011">
                <a:tc>
                  <a:txBody>
                    <a:bodyPr/>
                    <a:lstStyle/>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Филология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Русский язык и литература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280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a:txBody>
                    <a:bodyPr/>
                    <a:lstStyle/>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a:effectLst/>
                          <a:latin typeface="Times New Roman" panose="02020603050405020304" pitchFamily="18" charset="0"/>
                          <a:cs typeface="Times New Roman" panose="02020603050405020304" pitchFamily="18" charset="0"/>
                        </a:rPr>
                        <a:t>Родной язык и литература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effectLst/>
                          <a:latin typeface="Times New Roman" panose="02020603050405020304" pitchFamily="18" charset="0"/>
                          <a:cs typeface="Times New Roman" panose="02020603050405020304" pitchFamily="18" charset="0"/>
                        </a:rPr>
                        <a:t>280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033">
                <a:tc>
                  <a:txBody>
                    <a:bodyPr/>
                    <a:lstStyle/>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Математика и информатика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Математика: алгебра и начала математического анализа, геометрия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280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a:txBody>
                    <a:bodyPr/>
                    <a:lstStyle/>
                    <a:p>
                      <a:pPr>
                        <a:spcAft>
                          <a:spcPts val="0"/>
                        </a:spcAft>
                      </a:pPr>
                      <a:r>
                        <a:rPr lang="ru-RU" sz="1800">
                          <a:solidFill>
                            <a:schemeClr val="tx1"/>
                          </a:solidFill>
                          <a:effectLst/>
                          <a:latin typeface="Times New Roman" panose="02020603050405020304" pitchFamily="18" charset="0"/>
                          <a:cs typeface="Times New Roman" panose="02020603050405020304" pitchFamily="18" charset="0"/>
                        </a:rPr>
                        <a:t>Иностранные языки </a:t>
                      </a:r>
                      <a:endParaRPr lang="ru-RU" sz="160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Иностранный язык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effectLst/>
                          <a:latin typeface="Times New Roman" panose="02020603050405020304" pitchFamily="18" charset="0"/>
                          <a:cs typeface="Times New Roman" panose="02020603050405020304" pitchFamily="18" charset="0"/>
                        </a:rPr>
                        <a:t>У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420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800">
                          <a:solidFill>
                            <a:schemeClr val="tx1"/>
                          </a:solidFill>
                          <a:effectLst/>
                          <a:latin typeface="Times New Roman" panose="02020603050405020304" pitchFamily="18" charset="0"/>
                          <a:cs typeface="Times New Roman" panose="02020603050405020304" pitchFamily="18" charset="0"/>
                        </a:rPr>
                        <a:t>Естественные науки </a:t>
                      </a:r>
                      <a:endParaRPr lang="ru-RU" sz="160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Естествознание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210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rowSpan="2">
                  <a:txBody>
                    <a:bodyPr/>
                    <a:lstStyle/>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Общественные науки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История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effectLst/>
                          <a:latin typeface="Times New Roman" panose="02020603050405020304" pitchFamily="18" charset="0"/>
                          <a:cs typeface="Times New Roman" panose="02020603050405020304" pitchFamily="18" charset="0"/>
                        </a:rPr>
                        <a:t>Б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140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Обществознание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Б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140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56135">
                <a:tc rowSpan="5">
                  <a:txBody>
                    <a:bodyPr/>
                    <a:lstStyle/>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Предметы и курсы по выбору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p>
                      <a:pP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Индивидуальный проект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effectLst/>
                          <a:latin typeface="Times New Roman" panose="02020603050405020304" pitchFamily="18" charset="0"/>
                          <a:cs typeface="Times New Roman" panose="02020603050405020304" pitchFamily="18" charset="0"/>
                        </a:rPr>
                        <a:t>ЭК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140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Дизайн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ЭК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140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vMerge="1">
                  <a:txBody>
                    <a:bodyPr/>
                    <a:lstStyle/>
                    <a:p>
                      <a:pPr>
                        <a:spcAft>
                          <a:spcPts val="0"/>
                        </a:spcAft>
                      </a:pPr>
                      <a:endParaRPr lang="ru-RU"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Искусство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a:effectLst/>
                          <a:latin typeface="Times New Roman" panose="02020603050405020304" pitchFamily="18" charset="0"/>
                          <a:cs typeface="Times New Roman" panose="02020603050405020304" pitchFamily="18" charset="0"/>
                        </a:rPr>
                        <a:t>ФК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140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063">
                <a:tc vMerge="1">
                  <a:txBody>
                    <a:bodyPr/>
                    <a:lstStyle/>
                    <a:p>
                      <a:pPr>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Компьютерная графика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a:effectLst/>
                          <a:latin typeface="Times New Roman" panose="02020603050405020304" pitchFamily="18" charset="0"/>
                          <a:cs typeface="Times New Roman" panose="02020603050405020304" pitchFamily="18" charset="0"/>
                        </a:rPr>
                        <a:t>ФК </a:t>
                      </a:r>
                      <a:endParaRPr lang="ru-RU" sz="1600" b="1">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70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215063">
                <a:tc vMerge="1">
                  <a:txBody>
                    <a:bodyPr/>
                    <a:lstStyle/>
                    <a:p>
                      <a:pPr>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latin typeface="Times New Roman" panose="02020603050405020304" pitchFamily="18" charset="0"/>
                          <a:cs typeface="Times New Roman" panose="02020603050405020304" pitchFamily="18" charset="0"/>
                        </a:rPr>
                        <a:t>История родного края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ЭК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70 </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653">
                <a:tc gridSpan="2">
                  <a:txBody>
                    <a:bodyPr/>
                    <a:lstStyle/>
                    <a:p>
                      <a:pPr algn="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ИТОГО</a:t>
                      </a:r>
                      <a:r>
                        <a:rPr lang="ru-RU" sz="1800" dirty="0">
                          <a:effectLst/>
                          <a:latin typeface="Times New Roman" panose="02020603050405020304" pitchFamily="18" charset="0"/>
                          <a:cs typeface="Times New Roman" panose="02020603050405020304" pitchFamily="18" charset="0"/>
                        </a:rPr>
                        <a:t>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spcAft>
                          <a:spcPts val="0"/>
                        </a:spcAft>
                      </a:pPr>
                      <a:r>
                        <a:rPr lang="ru-RU" sz="1800" b="1" dirty="0">
                          <a:effectLst/>
                          <a:latin typeface="Times New Roman" panose="02020603050405020304" pitchFamily="18" charset="0"/>
                          <a:cs typeface="Times New Roman" panose="02020603050405020304" pitchFamily="18" charset="0"/>
                        </a:rPr>
                        <a:t>2380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173782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универсального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987824" y="674916"/>
            <a:ext cx="3528392" cy="523220"/>
          </a:xfrm>
          <a:prstGeom prst="rect">
            <a:avLst/>
          </a:prstGeom>
          <a:noFill/>
        </p:spPr>
        <p:txBody>
          <a:bodyPr wrap="square" rtlCol="0">
            <a:spAutoFit/>
          </a:bodyPr>
          <a:lstStyle/>
          <a:p>
            <a:pPr algn="ctr"/>
            <a:r>
              <a:rPr lang="ru-RU" sz="2800" b="1" dirty="0" smtClean="0">
                <a:solidFill>
                  <a:srgbClr val="002060"/>
                </a:solidFill>
              </a:rPr>
              <a:t>Вариант 3</a:t>
            </a:r>
            <a:endParaRPr lang="ru-RU" sz="2800" b="1"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41274021"/>
              </p:ext>
            </p:extLst>
          </p:nvPr>
        </p:nvGraphicFramePr>
        <p:xfrm>
          <a:off x="107504" y="1198136"/>
          <a:ext cx="8640960" cy="4736793"/>
        </p:xfrm>
        <a:graphic>
          <a:graphicData uri="http://schemas.openxmlformats.org/drawingml/2006/table">
            <a:tbl>
              <a:tblPr firstRow="1" firstCol="1" bandRow="1">
                <a:tableStyleId>{EB344D84-9AFB-497E-A393-DC336BA19D2E}</a:tableStyleId>
              </a:tblPr>
              <a:tblGrid>
                <a:gridCol w="2016224"/>
                <a:gridCol w="5101728"/>
                <a:gridCol w="680466"/>
                <a:gridCol w="842542"/>
              </a:tblGrid>
              <a:tr h="173653">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Предметная область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Учебный предмет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Уровень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smtClean="0">
                          <a:effectLst/>
                          <a:latin typeface="Times New Roman" panose="02020603050405020304" pitchFamily="18" charset="0"/>
                          <a:cs typeface="Times New Roman" panose="02020603050405020304" pitchFamily="18" charset="0"/>
                        </a:rPr>
                        <a:t>Кол-во </a:t>
                      </a:r>
                      <a:r>
                        <a:rPr lang="ru-RU" sz="1600" dirty="0">
                          <a:effectLst/>
                          <a:latin typeface="Times New Roman" panose="02020603050405020304" pitchFamily="18" charset="0"/>
                          <a:cs typeface="Times New Roman" panose="02020603050405020304" pitchFamily="18" charset="0"/>
                        </a:rPr>
                        <a:t>часов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7011">
                <a:tc rowSpan="2">
                  <a:txBody>
                    <a:bodyPr/>
                    <a:lstStyle/>
                    <a:p>
                      <a:pPr>
                        <a:spcAft>
                          <a:spcPts val="0"/>
                        </a:spcAft>
                      </a:pPr>
                      <a:r>
                        <a:rPr lang="ru-RU" sz="1600" dirty="0">
                          <a:solidFill>
                            <a:srgbClr val="000000"/>
                          </a:solidFill>
                          <a:effectLst/>
                          <a:latin typeface="Times New Roman"/>
                          <a:ea typeface="Times New Roman"/>
                        </a:rPr>
                        <a:t>Филология </a:t>
                      </a:r>
                      <a:endParaRPr lang="ru-RU" sz="1400" dirty="0">
                        <a:solidFill>
                          <a:srgbClr val="000000"/>
                        </a:solidFill>
                        <a:effectLst/>
                        <a:latin typeface="Times New Roman"/>
                        <a:ea typeface="Calibri"/>
                      </a:endParaRPr>
                    </a:p>
                    <a:p>
                      <a:pPr>
                        <a:spcAft>
                          <a:spcPts val="0"/>
                        </a:spcAft>
                      </a:pPr>
                      <a:r>
                        <a:rPr lang="ru-RU" sz="1600" dirty="0">
                          <a:solidFill>
                            <a:srgbClr val="000000"/>
                          </a:solidFill>
                          <a:effectLst/>
                          <a:latin typeface="Times New Roman"/>
                          <a:ea typeface="Times New Roman"/>
                        </a:rPr>
                        <a:t>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Русский язык и литература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У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a:solidFill>
                            <a:srgbClr val="000000"/>
                          </a:solidFill>
                          <a:effectLst/>
                          <a:latin typeface="Times New Roman"/>
                          <a:ea typeface="Times New Roman"/>
                        </a:rPr>
                        <a:t>560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Родной язык и литература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a:ea typeface="Times New Roman"/>
                        </a:rPr>
                        <a:t>Б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solidFill>
                            <a:srgbClr val="000000"/>
                          </a:solidFill>
                          <a:effectLst/>
                          <a:latin typeface="Times New Roman"/>
                          <a:ea typeface="Times New Roman"/>
                        </a:rPr>
                        <a:t>280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033">
                <a:tc>
                  <a:txBody>
                    <a:bodyPr/>
                    <a:lstStyle/>
                    <a:p>
                      <a:pPr>
                        <a:spcAft>
                          <a:spcPts val="0"/>
                        </a:spcAft>
                      </a:pPr>
                      <a:r>
                        <a:rPr lang="ru-RU" sz="1600" dirty="0">
                          <a:solidFill>
                            <a:srgbClr val="000000"/>
                          </a:solidFill>
                          <a:effectLst/>
                          <a:latin typeface="Times New Roman"/>
                          <a:ea typeface="Times New Roman"/>
                        </a:rPr>
                        <a:t>Математика и информатика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Математика: алгебра и начала математического анализа, геометрия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У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420</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a:txBody>
                    <a:bodyPr/>
                    <a:lstStyle/>
                    <a:p>
                      <a:pPr>
                        <a:spcAft>
                          <a:spcPts val="0"/>
                        </a:spcAft>
                      </a:pPr>
                      <a:r>
                        <a:rPr lang="ru-RU" sz="1600">
                          <a:solidFill>
                            <a:srgbClr val="000000"/>
                          </a:solidFill>
                          <a:effectLst/>
                          <a:latin typeface="Times New Roman"/>
                          <a:ea typeface="Times New Roman"/>
                        </a:rPr>
                        <a:t>Иностранные языки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Иностранный язык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a:ea typeface="Times New Roman"/>
                        </a:rPr>
                        <a:t>210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600">
                          <a:solidFill>
                            <a:srgbClr val="000000"/>
                          </a:solidFill>
                          <a:effectLst/>
                          <a:latin typeface="Times New Roman"/>
                          <a:ea typeface="Times New Roman"/>
                        </a:rPr>
                        <a:t>Естественные науки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Биология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a:solidFill>
                            <a:srgbClr val="000000"/>
                          </a:solidFill>
                          <a:effectLst/>
                          <a:latin typeface="Times New Roman"/>
                          <a:ea typeface="Times New Roman"/>
                        </a:rPr>
                        <a:t>У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210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rowSpan="2">
                  <a:txBody>
                    <a:bodyPr/>
                    <a:lstStyle/>
                    <a:p>
                      <a:pPr>
                        <a:spcAft>
                          <a:spcPts val="0"/>
                        </a:spcAft>
                      </a:pPr>
                      <a:r>
                        <a:rPr lang="ru-RU" sz="1600" dirty="0">
                          <a:solidFill>
                            <a:srgbClr val="000000"/>
                          </a:solidFill>
                          <a:effectLst/>
                          <a:latin typeface="Times New Roman"/>
                          <a:ea typeface="Times New Roman"/>
                        </a:rPr>
                        <a:t>Общественные науки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История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a:ea typeface="Times New Roman"/>
                        </a:rPr>
                        <a:t>140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Обществознание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140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56135">
                <a:tc rowSpan="4">
                  <a:txBody>
                    <a:bodyPr/>
                    <a:lstStyle/>
                    <a:p>
                      <a:pPr>
                        <a:spcAft>
                          <a:spcPts val="0"/>
                        </a:spcAft>
                      </a:pPr>
                      <a:r>
                        <a:rPr lang="ru-RU" sz="1600" dirty="0">
                          <a:solidFill>
                            <a:srgbClr val="000000"/>
                          </a:solidFill>
                          <a:effectLst/>
                          <a:latin typeface="Times New Roman"/>
                          <a:ea typeface="Times New Roman"/>
                        </a:rPr>
                        <a:t>Физическая культура, экология и основы безопасности жизнедеятельности </a:t>
                      </a:r>
                      <a:endParaRPr lang="ru-RU" sz="1400" dirty="0">
                        <a:solidFill>
                          <a:srgbClr val="000000"/>
                        </a:solidFill>
                        <a:effectLst/>
                        <a:latin typeface="Times New Roman"/>
                        <a:ea typeface="Calibri"/>
                      </a:endParaRPr>
                    </a:p>
                    <a:p>
                      <a:pPr>
                        <a:spcAft>
                          <a:spcPts val="0"/>
                        </a:spcAft>
                      </a:pPr>
                      <a:r>
                        <a:rPr lang="ru-RU" sz="1600" dirty="0">
                          <a:solidFill>
                            <a:srgbClr val="000000"/>
                          </a:solidFill>
                          <a:effectLst/>
                          <a:latin typeface="Times New Roman"/>
                          <a:ea typeface="Times New Roman"/>
                        </a:rPr>
                        <a:t>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Физическая культура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a:ea typeface="Times New Roman"/>
                        </a:rPr>
                        <a:t>Б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a:ea typeface="Times New Roman"/>
                        </a:rPr>
                        <a:t>210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Основы безопасности жизнедеятельности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Б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70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Индивидуальный проект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a:solidFill>
                            <a:srgbClr val="000000"/>
                          </a:solidFill>
                          <a:effectLst/>
                          <a:latin typeface="Times New Roman"/>
                          <a:ea typeface="Times New Roman"/>
                        </a:rPr>
                        <a:t>ЭК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dirty="0">
                          <a:solidFill>
                            <a:srgbClr val="000000"/>
                          </a:solidFill>
                          <a:effectLst/>
                          <a:latin typeface="Times New Roman"/>
                          <a:ea typeface="Times New Roman"/>
                        </a:rPr>
                        <a:t>140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063">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Предметы и курсы по выбору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a:solidFill>
                            <a:srgbClr val="000000"/>
                          </a:solidFill>
                          <a:effectLst/>
                          <a:latin typeface="Times New Roman"/>
                          <a:ea typeface="Times New Roman"/>
                        </a:rPr>
                        <a:t>ФК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a:solidFill>
                            <a:srgbClr val="000000"/>
                          </a:solidFill>
                          <a:effectLst/>
                          <a:latin typeface="Times New Roman"/>
                          <a:ea typeface="Times New Roman"/>
                        </a:rPr>
                        <a:t>140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73653">
                <a:tc gridSpan="2">
                  <a:txBody>
                    <a:bodyPr/>
                    <a:lstStyle/>
                    <a:p>
                      <a:pPr algn="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ИТОГО</a:t>
                      </a:r>
                      <a:r>
                        <a:rPr lang="ru-RU" sz="1800" dirty="0">
                          <a:effectLst/>
                          <a:latin typeface="Times New Roman" panose="02020603050405020304" pitchFamily="18" charset="0"/>
                          <a:cs typeface="Times New Roman" panose="02020603050405020304" pitchFamily="18" charset="0"/>
                        </a:rPr>
                        <a:t>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spcAft>
                          <a:spcPts val="0"/>
                        </a:spcAft>
                      </a:pPr>
                      <a:r>
                        <a:rPr lang="ru-RU" sz="1800" b="1" dirty="0" smtClean="0">
                          <a:effectLst/>
                          <a:latin typeface="Times New Roman" panose="02020603050405020304" pitchFamily="18" charset="0"/>
                          <a:cs typeface="Times New Roman" panose="02020603050405020304" pitchFamily="18" charset="0"/>
                        </a:rPr>
                        <a:t>2520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2021281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1879" y="141894"/>
            <a:ext cx="8172400" cy="461665"/>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Пример учебного плана </a:t>
            </a:r>
            <a:r>
              <a:rPr lang="ru-RU" sz="2400" b="1" dirty="0" smtClean="0">
                <a:solidFill>
                  <a:srgbClr val="C00000"/>
                </a:solidFill>
                <a:latin typeface="Times New Roman" panose="02020603050405020304" pitchFamily="18" charset="0"/>
                <a:cs typeface="Times New Roman" panose="02020603050405020304" pitchFamily="18" charset="0"/>
              </a:rPr>
              <a:t>универсального </a:t>
            </a:r>
            <a:r>
              <a:rPr lang="ru-RU" sz="2400" b="1" dirty="0">
                <a:solidFill>
                  <a:srgbClr val="C00000"/>
                </a:solidFill>
                <a:latin typeface="Times New Roman" panose="02020603050405020304" pitchFamily="18" charset="0"/>
                <a:cs typeface="Times New Roman" panose="02020603050405020304" pitchFamily="18" charset="0"/>
              </a:rPr>
              <a:t>профиля </a:t>
            </a: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987824" y="674916"/>
            <a:ext cx="3528392" cy="523220"/>
          </a:xfrm>
          <a:prstGeom prst="rect">
            <a:avLst/>
          </a:prstGeom>
          <a:noFill/>
        </p:spPr>
        <p:txBody>
          <a:bodyPr wrap="square" rtlCol="0">
            <a:spAutoFit/>
          </a:bodyPr>
          <a:lstStyle/>
          <a:p>
            <a:pPr algn="ctr"/>
            <a:r>
              <a:rPr lang="ru-RU" sz="2800" b="1" dirty="0" smtClean="0">
                <a:solidFill>
                  <a:srgbClr val="002060"/>
                </a:solidFill>
              </a:rPr>
              <a:t>Вариант 4</a:t>
            </a:r>
            <a:endParaRPr lang="ru-RU" sz="2800" b="1"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956948188"/>
              </p:ext>
            </p:extLst>
          </p:nvPr>
        </p:nvGraphicFramePr>
        <p:xfrm>
          <a:off x="107504" y="1198136"/>
          <a:ext cx="8640960" cy="4736793"/>
        </p:xfrm>
        <a:graphic>
          <a:graphicData uri="http://schemas.openxmlformats.org/drawingml/2006/table">
            <a:tbl>
              <a:tblPr firstRow="1" firstCol="1" bandRow="1">
                <a:tableStyleId>{EB344D84-9AFB-497E-A393-DC336BA19D2E}</a:tableStyleId>
              </a:tblPr>
              <a:tblGrid>
                <a:gridCol w="2016224"/>
                <a:gridCol w="5101728"/>
                <a:gridCol w="680466"/>
                <a:gridCol w="842542"/>
              </a:tblGrid>
              <a:tr h="173653">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Предметная область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Учебный предмет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Уровень </a:t>
                      </a:r>
                      <a:endParaRPr lang="ru-RU" sz="160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ru-RU" sz="1600" dirty="0" smtClean="0">
                          <a:effectLst/>
                          <a:latin typeface="Times New Roman" panose="02020603050405020304" pitchFamily="18" charset="0"/>
                          <a:cs typeface="Times New Roman" panose="02020603050405020304" pitchFamily="18" charset="0"/>
                        </a:rPr>
                        <a:t>Кол-во </a:t>
                      </a:r>
                      <a:r>
                        <a:rPr lang="ru-RU" sz="1600" dirty="0">
                          <a:effectLst/>
                          <a:latin typeface="Times New Roman" panose="02020603050405020304" pitchFamily="18" charset="0"/>
                          <a:cs typeface="Times New Roman" panose="02020603050405020304" pitchFamily="18" charset="0"/>
                        </a:rPr>
                        <a:t>часов </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7011">
                <a:tc rowSpan="2">
                  <a:txBody>
                    <a:bodyPr/>
                    <a:lstStyle/>
                    <a:p>
                      <a:pPr>
                        <a:spcAft>
                          <a:spcPts val="0"/>
                        </a:spcAft>
                      </a:pPr>
                      <a:r>
                        <a:rPr lang="ru-RU" sz="1600" dirty="0">
                          <a:solidFill>
                            <a:srgbClr val="000000"/>
                          </a:solidFill>
                          <a:effectLst/>
                          <a:latin typeface="Times New Roman"/>
                          <a:ea typeface="Times New Roman"/>
                        </a:rPr>
                        <a:t>Филология </a:t>
                      </a:r>
                      <a:endParaRPr lang="ru-RU" sz="1400" dirty="0">
                        <a:solidFill>
                          <a:srgbClr val="000000"/>
                        </a:solidFill>
                        <a:effectLst/>
                        <a:latin typeface="Times New Roman"/>
                        <a:ea typeface="Calibri"/>
                      </a:endParaRPr>
                    </a:p>
                    <a:p>
                      <a:pPr>
                        <a:spcAft>
                          <a:spcPts val="0"/>
                        </a:spcAft>
                      </a:pPr>
                      <a:r>
                        <a:rPr lang="ru-RU" sz="1600" dirty="0">
                          <a:solidFill>
                            <a:srgbClr val="000000"/>
                          </a:solidFill>
                          <a:effectLst/>
                          <a:latin typeface="Times New Roman"/>
                          <a:ea typeface="Times New Roman"/>
                        </a:rPr>
                        <a:t>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Русский язык и литература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smtClean="0">
                          <a:solidFill>
                            <a:srgbClr val="000000"/>
                          </a:solidFill>
                          <a:effectLst/>
                          <a:latin typeface="Times New Roman"/>
                          <a:ea typeface="Times New Roman"/>
                        </a:rPr>
                        <a:t>У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560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Родной язык и литература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280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033">
                <a:tc>
                  <a:txBody>
                    <a:bodyPr/>
                    <a:lstStyle/>
                    <a:p>
                      <a:pPr>
                        <a:spcAft>
                          <a:spcPts val="0"/>
                        </a:spcAft>
                      </a:pPr>
                      <a:r>
                        <a:rPr lang="ru-RU" sz="1600" dirty="0">
                          <a:solidFill>
                            <a:srgbClr val="000000"/>
                          </a:solidFill>
                          <a:effectLst/>
                          <a:latin typeface="Times New Roman"/>
                          <a:ea typeface="Times New Roman"/>
                        </a:rPr>
                        <a:t>Математика и информатика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Математика: алгебра и начала математического анализа, геометрия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У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420</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a:txBody>
                    <a:bodyPr/>
                    <a:lstStyle/>
                    <a:p>
                      <a:pPr>
                        <a:spcAft>
                          <a:spcPts val="0"/>
                        </a:spcAft>
                      </a:pPr>
                      <a:r>
                        <a:rPr lang="ru-RU" sz="1600">
                          <a:solidFill>
                            <a:srgbClr val="000000"/>
                          </a:solidFill>
                          <a:effectLst/>
                          <a:latin typeface="Times New Roman"/>
                          <a:ea typeface="Times New Roman"/>
                        </a:rPr>
                        <a:t>Иностранные языки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Иностранный язык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210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a:txBody>
                    <a:bodyPr/>
                    <a:lstStyle/>
                    <a:p>
                      <a:pPr>
                        <a:spcAft>
                          <a:spcPts val="0"/>
                        </a:spcAft>
                      </a:pPr>
                      <a:r>
                        <a:rPr lang="ru-RU" sz="1600">
                          <a:solidFill>
                            <a:srgbClr val="000000"/>
                          </a:solidFill>
                          <a:effectLst/>
                          <a:latin typeface="Times New Roman"/>
                          <a:ea typeface="Times New Roman"/>
                        </a:rPr>
                        <a:t>Естественные науки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Биология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70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rowSpan="2">
                  <a:txBody>
                    <a:bodyPr/>
                    <a:lstStyle/>
                    <a:p>
                      <a:pPr>
                        <a:spcAft>
                          <a:spcPts val="0"/>
                        </a:spcAft>
                      </a:pPr>
                      <a:r>
                        <a:rPr lang="ru-RU" sz="1600" dirty="0">
                          <a:solidFill>
                            <a:srgbClr val="000000"/>
                          </a:solidFill>
                          <a:effectLst/>
                          <a:latin typeface="Times New Roman"/>
                          <a:ea typeface="Times New Roman"/>
                        </a:rPr>
                        <a:t>Общественные науки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История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140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Обществознание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140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56135">
                <a:tc rowSpan="4">
                  <a:txBody>
                    <a:bodyPr/>
                    <a:lstStyle/>
                    <a:p>
                      <a:pPr>
                        <a:spcAft>
                          <a:spcPts val="0"/>
                        </a:spcAft>
                      </a:pPr>
                      <a:r>
                        <a:rPr lang="ru-RU" sz="1600" dirty="0">
                          <a:solidFill>
                            <a:srgbClr val="000000"/>
                          </a:solidFill>
                          <a:effectLst/>
                          <a:latin typeface="Times New Roman"/>
                          <a:ea typeface="Times New Roman"/>
                        </a:rPr>
                        <a:t>Физическая культура, экология и основы безопасности жизнедеятельности </a:t>
                      </a:r>
                      <a:endParaRPr lang="ru-RU" sz="1400" dirty="0">
                        <a:solidFill>
                          <a:srgbClr val="000000"/>
                        </a:solidFill>
                        <a:effectLst/>
                        <a:latin typeface="Times New Roman"/>
                        <a:ea typeface="Calibri"/>
                      </a:endParaRPr>
                    </a:p>
                    <a:p>
                      <a:pPr>
                        <a:spcAft>
                          <a:spcPts val="0"/>
                        </a:spcAft>
                      </a:pPr>
                      <a:r>
                        <a:rPr lang="ru-RU" sz="1600" dirty="0">
                          <a:solidFill>
                            <a:srgbClr val="000000"/>
                          </a:solidFill>
                          <a:effectLst/>
                          <a:latin typeface="Times New Roman"/>
                          <a:ea typeface="Times New Roman"/>
                        </a:rPr>
                        <a:t>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dirty="0">
                          <a:solidFill>
                            <a:srgbClr val="000000"/>
                          </a:solidFill>
                          <a:effectLst/>
                          <a:latin typeface="Times New Roman"/>
                          <a:ea typeface="Times New Roman"/>
                        </a:rPr>
                        <a:t>Физическая культура </a:t>
                      </a: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210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Основы безопасности жизнедеятельности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Б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70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7011">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Индивидуальный проект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ЭК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b="1" smtClean="0">
                          <a:solidFill>
                            <a:srgbClr val="000000"/>
                          </a:solidFill>
                          <a:effectLst/>
                          <a:latin typeface="Times New Roman"/>
                          <a:ea typeface="Times New Roman"/>
                        </a:rPr>
                        <a:t>140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063">
                <a:tc vMerge="1">
                  <a:txBody>
                    <a:bodyPr/>
                    <a:lstStyle/>
                    <a:p>
                      <a:pPr>
                        <a:spcAft>
                          <a:spcPts val="0"/>
                        </a:spcAft>
                      </a:pPr>
                      <a:endParaRPr lang="ru-RU"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600">
                          <a:solidFill>
                            <a:srgbClr val="000000"/>
                          </a:solidFill>
                          <a:effectLst/>
                          <a:latin typeface="Times New Roman"/>
                          <a:ea typeface="Times New Roman"/>
                        </a:rPr>
                        <a:t>Предметы и курсы по выбору </a:t>
                      </a:r>
                      <a:endParaRPr lang="ru-RU"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smtClean="0">
                          <a:solidFill>
                            <a:srgbClr val="000000"/>
                          </a:solidFill>
                          <a:effectLst/>
                          <a:latin typeface="Times New Roman"/>
                          <a:ea typeface="Times New Roman"/>
                        </a:rPr>
                        <a:t>ФК </a:t>
                      </a:r>
                      <a:endParaRPr lang="ru-RU" sz="1400" b="1">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ru-RU" sz="1600" b="1" dirty="0" smtClean="0">
                          <a:solidFill>
                            <a:srgbClr val="000000"/>
                          </a:solidFill>
                          <a:effectLst/>
                          <a:latin typeface="Times New Roman"/>
                          <a:ea typeface="Times New Roman"/>
                        </a:rPr>
                        <a:t>280 </a:t>
                      </a:r>
                      <a:endParaRPr lang="ru-RU" sz="14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73653">
                <a:tc gridSpan="2">
                  <a:txBody>
                    <a:bodyPr/>
                    <a:lstStyle/>
                    <a:p>
                      <a:pPr algn="r">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ИТОГО</a:t>
                      </a:r>
                      <a:r>
                        <a:rPr lang="ru-RU" sz="1800" dirty="0">
                          <a:effectLst/>
                          <a:latin typeface="Times New Roman" panose="02020603050405020304" pitchFamily="18" charset="0"/>
                          <a:cs typeface="Times New Roman" panose="02020603050405020304" pitchFamily="18" charset="0"/>
                        </a:rPr>
                        <a:t> </a:t>
                      </a:r>
                      <a:endParaRPr lang="ru-RU" sz="1800"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spcAft>
                          <a:spcPts val="0"/>
                        </a:spcAft>
                      </a:pPr>
                      <a:r>
                        <a:rPr lang="ru-RU" sz="1800" b="1" dirty="0" smtClean="0">
                          <a:effectLst/>
                          <a:latin typeface="Times New Roman" panose="02020603050405020304" pitchFamily="18" charset="0"/>
                          <a:cs typeface="Times New Roman" panose="02020603050405020304" pitchFamily="18" charset="0"/>
                        </a:rPr>
                        <a:t>2520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11" marR="601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251252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07704" y="274807"/>
            <a:ext cx="5184576" cy="584775"/>
          </a:xfrm>
          <a:prstGeom prst="rect">
            <a:avLst/>
          </a:prstGeom>
          <a:noFill/>
        </p:spPr>
        <p:txBody>
          <a:bodyPr wrap="square" rtlCol="0">
            <a:spAutoFit/>
          </a:bodyPr>
          <a:lstStyle/>
          <a:p>
            <a:pPr algn="ctr"/>
            <a:r>
              <a:rPr lang="ru-RU" sz="3200" b="1" dirty="0" smtClean="0">
                <a:solidFill>
                  <a:srgbClr val="7030A0"/>
                </a:solidFill>
                <a:latin typeface="Times New Roman" panose="02020603050405020304" pitchFamily="18" charset="0"/>
                <a:cs typeface="Times New Roman" panose="02020603050405020304" pitchFamily="18" charset="0"/>
              </a:rPr>
              <a:t>Литература</a:t>
            </a:r>
            <a:endParaRPr lang="ru-RU" sz="3200" b="1" dirty="0">
              <a:solidFill>
                <a:srgbClr val="7030A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99940" y="1124744"/>
            <a:ext cx="8392539" cy="7294305"/>
          </a:xfrm>
          <a:prstGeom prst="rect">
            <a:avLst/>
          </a:prstGeom>
        </p:spPr>
        <p:txBody>
          <a:bodyPr wrap="square">
            <a:spAutoFit/>
          </a:bodyPr>
          <a:lstStyle/>
          <a:p>
            <a:pPr indent="354013">
              <a:buFont typeface="+mj-lt"/>
              <a:buAutoNum type="arabicPeriod"/>
            </a:pPr>
            <a:r>
              <a:rPr lang="ru-RU" altLang="ru-RU" sz="1600" dirty="0">
                <a:solidFill>
                  <a:prstClr val="black"/>
                </a:solidFill>
                <a:latin typeface="Times New Roman" panose="02020603050405020304" pitchFamily="18" charset="0"/>
                <a:cs typeface="Times New Roman" panose="02020603050405020304" pitchFamily="18" charset="0"/>
              </a:rPr>
              <a:t>Федерального закона от 29 декабря 2012 года № 273-ФЗ  «Об образовании в Российской Федерации».</a:t>
            </a:r>
          </a:p>
          <a:p>
            <a:pPr indent="354013">
              <a:buFont typeface="+mj-lt"/>
              <a:buAutoNum type="arabicPeriod"/>
            </a:pPr>
            <a:endParaRPr lang="ru-RU" sz="1600" dirty="0" smtClean="0">
              <a:solidFill>
                <a:srgbClr val="000000"/>
              </a:solidFill>
              <a:latin typeface="Times New Roman" panose="02020603050405020304" pitchFamily="18" charset="0"/>
              <a:ea typeface="Times New Roman" panose="02020603050405020304" pitchFamily="18" charset="0"/>
              <a:cs typeface="Calibri" panose="020F0502020204030204" pitchFamily="34" charset="0"/>
            </a:endParaRPr>
          </a:p>
          <a:p>
            <a:pPr indent="354013">
              <a:buFont typeface="+mj-lt"/>
              <a:buAutoNum type="arabicPeriod"/>
            </a:pPr>
            <a:endParaRPr lang="ru-RU" sz="1600" dirty="0">
              <a:latin typeface="Times New Roman" pitchFamily="18" charset="0"/>
              <a:cs typeface="Times New Roman" pitchFamily="18" charset="0"/>
            </a:endParaRPr>
          </a:p>
          <a:p>
            <a:pPr indent="354013">
              <a:buFont typeface="+mj-lt"/>
              <a:buAutoNum type="arabicPeriod"/>
            </a:pPr>
            <a:r>
              <a:rPr lang="ru-RU" sz="1600" dirty="0" smtClean="0">
                <a:latin typeface="Times New Roman" pitchFamily="18" charset="0"/>
                <a:cs typeface="Times New Roman" pitchFamily="18" charset="0"/>
              </a:rPr>
              <a:t>Приказ </a:t>
            </a:r>
            <a:r>
              <a:rPr lang="ru-RU" sz="1600" dirty="0">
                <a:latin typeface="Times New Roman" panose="02020603050405020304" pitchFamily="18" charset="0"/>
                <a:cs typeface="Times New Roman" panose="02020603050405020304" pitchFamily="18" charset="0"/>
              </a:rPr>
              <a:t>Министерства образования и науки Российской Федерации (Минобрнауки России) от 17 мая 2012 г. N 413 г. Москва </a:t>
            </a:r>
            <a:r>
              <a:rPr lang="ru-RU" sz="1600" dirty="0" smtClean="0">
                <a:latin typeface="Times New Roman" panose="02020603050405020304" pitchFamily="18" charset="0"/>
                <a:cs typeface="Times New Roman" panose="02020603050405020304" pitchFamily="18" charset="0"/>
              </a:rPr>
              <a:t>«Об </a:t>
            </a:r>
            <a:r>
              <a:rPr lang="ru-RU" sz="1600" dirty="0">
                <a:latin typeface="Times New Roman" panose="02020603050405020304" pitchFamily="18" charset="0"/>
                <a:cs typeface="Times New Roman" panose="02020603050405020304" pitchFamily="18" charset="0"/>
              </a:rPr>
              <a:t>утверждении федерального государственного образовательного стандарта среднего (полного) общего </a:t>
            </a:r>
            <a:r>
              <a:rPr lang="ru-RU" sz="1600" dirty="0" smtClean="0">
                <a:latin typeface="Times New Roman" panose="02020603050405020304" pitchFamily="18" charset="0"/>
                <a:cs typeface="Times New Roman" panose="02020603050405020304" pitchFamily="18" charset="0"/>
              </a:rPr>
              <a:t>образования»;</a:t>
            </a:r>
          </a:p>
          <a:p>
            <a:pPr indent="354013">
              <a:buFont typeface="+mj-lt"/>
              <a:buAutoNum type="arabicPeriod"/>
            </a:pPr>
            <a:endParaRPr lang="ru-RU" sz="1600" dirty="0" smtClean="0">
              <a:latin typeface="Times New Roman" panose="02020603050405020304" pitchFamily="18" charset="0"/>
              <a:cs typeface="Times New Roman" panose="02020603050405020304" pitchFamily="18" charset="0"/>
            </a:endParaRPr>
          </a:p>
          <a:p>
            <a:pPr indent="354013">
              <a:buFont typeface="+mj-lt"/>
              <a:buAutoNum type="arabicPeriod"/>
            </a:pPr>
            <a:r>
              <a:rPr lang="ru-RU" sz="1600" dirty="0" smtClean="0">
                <a:latin typeface="Times New Roman" panose="02020603050405020304" pitchFamily="18" charset="0"/>
                <a:cs typeface="Times New Roman" panose="02020603050405020304" pitchFamily="18" charset="0"/>
              </a:rPr>
              <a:t>Приказ </a:t>
            </a:r>
            <a:r>
              <a:rPr lang="ru-RU" sz="1600" dirty="0">
                <a:latin typeface="Times New Roman" panose="02020603050405020304" pitchFamily="18" charset="0"/>
                <a:cs typeface="Times New Roman" panose="02020603050405020304" pitchFamily="18" charset="0"/>
              </a:rPr>
              <a:t>Министерства образования и науки РФ от 29 декабря 2014 г. N </a:t>
            </a:r>
            <a:r>
              <a:rPr lang="ru-RU" sz="1600" dirty="0" smtClean="0">
                <a:latin typeface="Times New Roman" panose="02020603050405020304" pitchFamily="18" charset="0"/>
                <a:cs typeface="Times New Roman" panose="02020603050405020304" pitchFamily="18" charset="0"/>
              </a:rPr>
              <a:t>1645  "</a:t>
            </a:r>
            <a:r>
              <a:rPr lang="ru-RU" sz="1600" dirty="0">
                <a:latin typeface="Times New Roman" panose="02020603050405020304" pitchFamily="18" charset="0"/>
                <a:cs typeface="Times New Roman" panose="02020603050405020304" pitchFamily="18" charset="0"/>
              </a:rPr>
              <a:t>О внесении изменений в приказ Министерства образования и науки </a:t>
            </a:r>
            <a:r>
              <a:rPr lang="ru-RU" sz="1600" dirty="0" smtClean="0">
                <a:latin typeface="Times New Roman" panose="02020603050405020304" pitchFamily="18" charset="0"/>
                <a:cs typeface="Times New Roman" panose="02020603050405020304" pitchFamily="18" charset="0"/>
              </a:rPr>
              <a:t>Российской </a:t>
            </a:r>
            <a:r>
              <a:rPr lang="ru-RU" sz="1600" dirty="0">
                <a:latin typeface="Times New Roman" panose="02020603050405020304" pitchFamily="18" charset="0"/>
                <a:cs typeface="Times New Roman" panose="02020603050405020304" pitchFamily="18" charset="0"/>
              </a:rPr>
              <a:t>Федерации от 17 мая 2012 г. N 413 </a:t>
            </a:r>
            <a:r>
              <a:rPr lang="ru-RU" sz="1600" dirty="0" smtClean="0">
                <a:latin typeface="Times New Roman" panose="02020603050405020304" pitchFamily="18" charset="0"/>
                <a:cs typeface="Times New Roman" panose="02020603050405020304" pitchFamily="18" charset="0"/>
              </a:rPr>
              <a:t>«Об утверждении федерального </a:t>
            </a:r>
            <a:r>
              <a:rPr lang="ru-RU" sz="1600" dirty="0">
                <a:latin typeface="Times New Roman" panose="02020603050405020304" pitchFamily="18" charset="0"/>
                <a:cs typeface="Times New Roman" panose="02020603050405020304" pitchFamily="18" charset="0"/>
              </a:rPr>
              <a:t>государственного образовательного стандарта среднего </a:t>
            </a:r>
            <a:r>
              <a:rPr lang="ru-RU" sz="16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полного) общего </a:t>
            </a:r>
            <a:r>
              <a:rPr lang="ru-RU" sz="1600" dirty="0" smtClean="0">
                <a:latin typeface="Times New Roman" panose="02020603050405020304" pitchFamily="18" charset="0"/>
                <a:cs typeface="Times New Roman" panose="02020603050405020304" pitchFamily="18" charset="0"/>
              </a:rPr>
              <a:t>образования»; </a:t>
            </a:r>
          </a:p>
          <a:p>
            <a:pPr indent="354013">
              <a:buFont typeface="+mj-lt"/>
              <a:buAutoNum type="arabicPeriod"/>
            </a:pPr>
            <a:endParaRPr lang="ru-RU" sz="1600" dirty="0" smtClean="0">
              <a:latin typeface="Times New Roman" panose="02020603050405020304" pitchFamily="18" charset="0"/>
              <a:cs typeface="Times New Roman" panose="02020603050405020304" pitchFamily="18" charset="0"/>
            </a:endParaRPr>
          </a:p>
          <a:p>
            <a:pPr indent="354013">
              <a:buFont typeface="+mj-lt"/>
              <a:buAutoNum type="arabicPeriod"/>
            </a:pPr>
            <a:r>
              <a:rPr lang="ru-RU" sz="1600" dirty="0">
                <a:latin typeface="Times New Roman" panose="02020603050405020304" pitchFamily="18" charset="0"/>
                <a:cs typeface="Times New Roman" panose="02020603050405020304" pitchFamily="18" charset="0"/>
              </a:rPr>
              <a:t>СанПиН 2.4.2.2821-10 «Санитарно-эпидемиологические требования к условиям и организации обучения в общеобразовательных учреждениях»;</a:t>
            </a:r>
          </a:p>
          <a:p>
            <a:pPr indent="354013">
              <a:buFont typeface="+mj-lt"/>
              <a:buAutoNum type="arabicPeriod"/>
            </a:pPr>
            <a:endParaRPr lang="ru-RU" sz="1600" dirty="0" smtClean="0">
              <a:latin typeface="Times New Roman" panose="02020603050405020304" pitchFamily="18" charset="0"/>
              <a:cs typeface="Times New Roman" panose="02020603050405020304" pitchFamily="18" charset="0"/>
            </a:endParaRPr>
          </a:p>
          <a:p>
            <a:pPr indent="354013">
              <a:buFont typeface="+mj-lt"/>
              <a:buAutoNum type="arabicPeriod"/>
            </a:pPr>
            <a:r>
              <a:rPr lang="ru-RU" sz="16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Кац</a:t>
            </a:r>
            <a:r>
              <a:rPr lang="ru-RU" sz="16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С.В. </a:t>
            </a:r>
            <a:r>
              <a:rPr lang="ru-RU" sz="1600" dirty="0">
                <a:latin typeface="Times New Roman" panose="02020603050405020304" pitchFamily="18" charset="0"/>
                <a:cs typeface="Times New Roman" panose="02020603050405020304" pitchFamily="18" charset="0"/>
              </a:rPr>
              <a:t>Примерный учебный план среднего общего образования. 2015. [Электронный ресурс] – Режим доступа: </a:t>
            </a:r>
            <a:r>
              <a:rPr lang="en-US" sz="1600" dirty="0">
                <a:latin typeface="Times New Roman" pitchFamily="18" charset="0"/>
                <a:cs typeface="Times New Roman" pitchFamily="18" charset="0"/>
                <a:hlinkClick r:id="rId3"/>
              </a:rPr>
              <a:t>ttps://www.google.ru/url?sa=t&amp;rct=j&amp;q=&amp;esrc=s&amp;source=web&amp;cd=6&amp;ved=0ahUKEwjmgqDatt3KAhVnKXIKHY3EB78QFgg3MAU&amp;url=http%3A%2F%2Fwiki.iro23.ru%2Fimages%2F8%2F82%2FVebinar_16.10.15.pptx&amp;usg=AFQjCNH__MeZtbNtLypyjzZkuJr4A_zfUQ&amp;sig2=TUKUjdM3SQRHTqnIZKKxMQ&amp;bvm=bv.113370389,d.bGQ</a:t>
            </a:r>
            <a:endParaRPr lang="ru-RU" sz="1600" dirty="0" smtClean="0">
              <a:latin typeface="Times New Roman" panose="02020603050405020304" pitchFamily="18" charset="0"/>
              <a:cs typeface="Times New Roman" panose="02020603050405020304" pitchFamily="18" charset="0"/>
            </a:endParaRPr>
          </a:p>
          <a:p>
            <a:pPr indent="354013">
              <a:buFont typeface="+mj-lt"/>
              <a:buAutoNum type="arabicPeriod"/>
            </a:pPr>
            <a:endParaRPr lang="ru-RU" sz="1600" dirty="0" smtClean="0">
              <a:latin typeface="Times New Roman" panose="02020603050405020304" pitchFamily="18" charset="0"/>
              <a:cs typeface="Times New Roman" panose="02020603050405020304" pitchFamily="18" charset="0"/>
            </a:endParaRPr>
          </a:p>
          <a:p>
            <a:r>
              <a:rPr lang="ru-RU" altLang="ru-RU" sz="1600" dirty="0" smtClean="0">
                <a:solidFill>
                  <a:prstClr val="black"/>
                </a:solidFill>
                <a:latin typeface="Times New Roman" panose="02020603050405020304" pitchFamily="18" charset="0"/>
                <a:cs typeface="Times New Roman" panose="02020603050405020304" pitchFamily="18" charset="0"/>
              </a:rPr>
              <a:t> </a:t>
            </a:r>
            <a:endParaRPr lang="ru-RU" altLang="ru-RU" sz="1600" dirty="0" smtClean="0">
              <a:solidFill>
                <a:prstClr val="black"/>
              </a:solidFill>
              <a:latin typeface="Times New Roman" panose="02020603050405020304" pitchFamily="18" charset="0"/>
              <a:cs typeface="Times New Roman" panose="02020603050405020304" pitchFamily="18" charset="0"/>
            </a:endParaRPr>
          </a:p>
          <a:p>
            <a:pPr indent="354013">
              <a:buFont typeface="+mj-lt"/>
              <a:buAutoNum type="arabicPeriod"/>
            </a:pPr>
            <a:endParaRPr lang="ru-RU" altLang="ru-RU" sz="1600" dirty="0" smtClean="0">
              <a:solidFill>
                <a:prstClr val="black"/>
              </a:solidFill>
              <a:latin typeface="Times New Roman" panose="02020603050405020304" pitchFamily="18" charset="0"/>
              <a:cs typeface="Times New Roman" panose="02020603050405020304" pitchFamily="18" charset="0"/>
            </a:endParaRPr>
          </a:p>
          <a:p>
            <a:pPr indent="354013">
              <a:buFont typeface="+mj-lt"/>
              <a:buAutoNum type="arabicPeriod"/>
            </a:pPr>
            <a:endParaRPr lang="ru-RU" altLang="ru-RU" sz="1600" dirty="0">
              <a:solidFill>
                <a:prstClr val="black"/>
              </a:solidFill>
              <a:latin typeface="Times New Roman" panose="02020603050405020304" pitchFamily="18" charset="0"/>
              <a:cs typeface="Times New Roman" panose="02020603050405020304" pitchFamily="18" charset="0"/>
            </a:endParaRPr>
          </a:p>
          <a:p>
            <a:pPr indent="354013">
              <a:buFont typeface="+mj-lt"/>
              <a:buAutoNum type="arabicPeriod"/>
            </a:pPr>
            <a:endParaRPr lang="ru-RU" sz="1600" dirty="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724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68378" y="1266860"/>
            <a:ext cx="8568952" cy="1938992"/>
          </a:xfrm>
          <a:prstGeom prst="rect">
            <a:avLst/>
          </a:prstGeom>
        </p:spPr>
        <p:txBody>
          <a:bodyPr wrap="square">
            <a:spAutoFit/>
          </a:bodyPr>
          <a:lstStyle/>
          <a:p>
            <a:pPr indent="273050">
              <a:buFont typeface="Wingdings" panose="05000000000000000000" pitchFamily="2" charset="2"/>
              <a:buChar char="q"/>
            </a:pPr>
            <a:r>
              <a:rPr lang="ru-RU" sz="2400" b="1" i="1" dirty="0" smtClean="0">
                <a:latin typeface="Times New Roman" panose="02020603050405020304" pitchFamily="18" charset="0"/>
                <a:cs typeface="Times New Roman" panose="02020603050405020304" pitchFamily="18" charset="0"/>
              </a:rPr>
              <a:t>нормативный </a:t>
            </a:r>
            <a:r>
              <a:rPr lang="ru-RU" sz="2400" b="1" i="1" dirty="0">
                <a:latin typeface="Times New Roman" panose="02020603050405020304" pitchFamily="18" charset="0"/>
                <a:cs typeface="Times New Roman" panose="02020603050405020304" pitchFamily="18" charset="0"/>
              </a:rPr>
              <a:t>срок </a:t>
            </a:r>
            <a:r>
              <a:rPr lang="ru-RU" sz="2400" dirty="0">
                <a:latin typeface="Times New Roman" panose="02020603050405020304" pitchFamily="18" charset="0"/>
                <a:cs typeface="Times New Roman" panose="02020603050405020304" pitchFamily="18" charset="0"/>
              </a:rPr>
              <a:t>освоения основной образовательной программы среднего (полного) общего образования - 2 </a:t>
            </a:r>
            <a:r>
              <a:rPr lang="ru-RU" sz="2400" dirty="0" smtClean="0">
                <a:latin typeface="Times New Roman" panose="02020603050405020304" pitchFamily="18" charset="0"/>
                <a:cs typeface="Times New Roman" panose="02020603050405020304" pitchFamily="18" charset="0"/>
              </a:rPr>
              <a:t>года;</a:t>
            </a:r>
            <a:endParaRPr lang="ru-RU" sz="2400" dirty="0">
              <a:latin typeface="Times New Roman" panose="02020603050405020304" pitchFamily="18" charset="0"/>
              <a:cs typeface="Times New Roman" panose="02020603050405020304" pitchFamily="18" charset="0"/>
            </a:endParaRPr>
          </a:p>
          <a:p>
            <a:pPr indent="273050">
              <a:buFont typeface="Wingdings" panose="05000000000000000000" pitchFamily="2" charset="2"/>
              <a:buChar char="q"/>
            </a:pPr>
            <a:r>
              <a:rPr lang="ru-RU" sz="2400" b="1" dirty="0">
                <a:latin typeface="Times New Roman" panose="02020603050405020304" pitchFamily="18" charset="0"/>
                <a:cs typeface="Times New Roman" panose="02020603050405020304" pitchFamily="18" charset="0"/>
              </a:rPr>
              <a:t>количество учебных занятий за 2 года на одного обучающегося </a:t>
            </a:r>
            <a:r>
              <a:rPr lang="ru-RU" sz="2400" dirty="0">
                <a:latin typeface="Times New Roman" panose="02020603050405020304" pitchFamily="18" charset="0"/>
                <a:cs typeface="Times New Roman" panose="02020603050405020304" pitchFamily="18" charset="0"/>
              </a:rPr>
              <a:t>- не </a:t>
            </a:r>
            <a:r>
              <a:rPr lang="ru-RU" sz="2400" b="1" dirty="0">
                <a:solidFill>
                  <a:schemeClr val="accent2">
                    <a:lumMod val="75000"/>
                  </a:schemeClr>
                </a:solidFill>
                <a:latin typeface="Times New Roman" panose="02020603050405020304" pitchFamily="18" charset="0"/>
                <a:cs typeface="Times New Roman" panose="02020603050405020304" pitchFamily="18" charset="0"/>
              </a:rPr>
              <a:t>менее 2170</a:t>
            </a:r>
            <a:r>
              <a:rPr lang="ru-RU" sz="2400" dirty="0">
                <a:latin typeface="Times New Roman" panose="02020603050405020304" pitchFamily="18" charset="0"/>
                <a:cs typeface="Times New Roman" panose="02020603050405020304" pitchFamily="18" charset="0"/>
              </a:rPr>
              <a:t> часов и </a:t>
            </a:r>
            <a:r>
              <a:rPr lang="ru-RU" sz="2400" b="1" dirty="0">
                <a:solidFill>
                  <a:schemeClr val="accent2">
                    <a:lumMod val="75000"/>
                  </a:schemeClr>
                </a:solidFill>
                <a:latin typeface="Times New Roman" panose="02020603050405020304" pitchFamily="18" charset="0"/>
                <a:cs typeface="Times New Roman" panose="02020603050405020304" pitchFamily="18" charset="0"/>
              </a:rPr>
              <a:t>не более 2590 </a:t>
            </a:r>
            <a:r>
              <a:rPr lang="ru-RU" sz="2400" dirty="0">
                <a:latin typeface="Times New Roman" panose="02020603050405020304" pitchFamily="18" charset="0"/>
                <a:cs typeface="Times New Roman" panose="02020603050405020304" pitchFamily="18" charset="0"/>
              </a:rPr>
              <a:t>часов (не более 37 часов в неделю).</a:t>
            </a:r>
          </a:p>
        </p:txBody>
      </p:sp>
      <p:pic>
        <p:nvPicPr>
          <p:cNvPr id="6146" name="Picture 2" descr="http://tolstoyschool.com/images/stories/uthebniypl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3717032"/>
            <a:ext cx="1872208" cy="27805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64691" y="4005064"/>
            <a:ext cx="6123533" cy="1754326"/>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Учебный план предусматривает изучение обязательных учебных предметов: учебных предметов по выбору из обязательных предметных областей, дополнительных учебных предметов, курсов по выбору и общих для включения во все учебные планы учебных предметов, в том числе на углубленном </a:t>
            </a:r>
            <a:r>
              <a:rPr lang="ru-RU" dirty="0" smtClean="0">
                <a:latin typeface="Times New Roman" panose="02020603050405020304" pitchFamily="18" charset="0"/>
                <a:cs typeface="Times New Roman" panose="02020603050405020304" pitchFamily="18" charset="0"/>
              </a:rPr>
              <a:t>уровне.</a:t>
            </a:r>
            <a:endParaRPr lang="ru-RU"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555776" y="226497"/>
            <a:ext cx="4588179" cy="523220"/>
          </a:xfrm>
          <a:prstGeom prst="rect">
            <a:avLst/>
          </a:prstGeom>
        </p:spPr>
        <p:txBody>
          <a:bodyPr wrap="none">
            <a:spAutoFit/>
          </a:bodyPr>
          <a:lstStyle/>
          <a:p>
            <a:r>
              <a:rPr lang="ru-RU" sz="2800" b="1" dirty="0">
                <a:solidFill>
                  <a:schemeClr val="accent2">
                    <a:lumMod val="75000"/>
                  </a:schemeClr>
                </a:solidFill>
                <a:latin typeface="Times New Roman" panose="02020603050405020304" pitchFamily="18" charset="0"/>
                <a:cs typeface="Times New Roman" panose="02020603050405020304" pitchFamily="18" charset="0"/>
              </a:rPr>
              <a:t>Учебный план </a:t>
            </a:r>
            <a:r>
              <a:rPr lang="ru-RU" sz="2800" b="1" dirty="0" smtClean="0">
                <a:solidFill>
                  <a:schemeClr val="accent2">
                    <a:lumMod val="75000"/>
                  </a:schemeClr>
                </a:solidFill>
                <a:latin typeface="Times New Roman" panose="02020603050405020304" pitchFamily="18" charset="0"/>
                <a:cs typeface="Times New Roman" panose="02020603050405020304" pitchFamily="18" charset="0"/>
              </a:rPr>
              <a:t>определяет</a:t>
            </a:r>
            <a:endParaRPr lang="ru-RU" sz="28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51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15150" y="1628800"/>
            <a:ext cx="8771555" cy="4555093"/>
          </a:xfrm>
          <a:prstGeom prst="rect">
            <a:avLst/>
          </a:prstGeom>
          <a:noFill/>
        </p:spPr>
        <p:txBody>
          <a:bodyPr wrap="square" lIns="91440" tIns="45720" rIns="91440" bIns="45720">
            <a:spAutoFit/>
          </a:bodyPr>
          <a:lstStyle/>
          <a:p>
            <a:pPr indent="2730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Учебный </a:t>
            </a:r>
            <a:r>
              <a:rPr lang="ru-RU" dirty="0">
                <a:latin typeface="Times New Roman" panose="02020603050405020304" pitchFamily="18" charset="0"/>
                <a:cs typeface="Times New Roman" panose="02020603050405020304" pitchFamily="18" charset="0"/>
              </a:rPr>
              <a:t>план профиля обучения и (или) индивидуальный учебный план должны содержать 9(10) учебных предметов и предусматривать изучение не менее одного учебного предмета из каждой предметной области, определенной настоящим Стандартом, в том числе общими для включения во все учебные планы являются учебные предметы: "Русский язык и литература", "Иностранный язык", "Математика: алгебра и начала математического анализа, геометрия", "История" (или "Россия в мире"), "Физическая культура", "Основы безопасности жизнедеятельности</a:t>
            </a:r>
            <a:r>
              <a:rPr lang="ru-RU" dirty="0" smtClean="0">
                <a:latin typeface="Times New Roman" panose="02020603050405020304" pitchFamily="18" charset="0"/>
                <a:cs typeface="Times New Roman" panose="02020603050405020304" pitchFamily="18" charset="0"/>
              </a:rPr>
              <a:t>".</a:t>
            </a:r>
          </a:p>
          <a:p>
            <a:pPr indent="273050">
              <a:buFont typeface="Wingdings" panose="05000000000000000000" pitchFamily="2" charset="2"/>
              <a:buChar char="ü"/>
            </a:pPr>
            <a:endParaRPr lang="ru-RU" dirty="0">
              <a:latin typeface="Times New Roman" panose="02020603050405020304" pitchFamily="18" charset="0"/>
              <a:cs typeface="Times New Roman" panose="02020603050405020304" pitchFamily="18" charset="0"/>
            </a:endParaRPr>
          </a:p>
          <a:p>
            <a:pPr indent="273050">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При этом учебный план профиля обучения (кроме универсального) должен содержать не менее 3(4) учебных предметов на углубленном уровне изучения из соответствующей профилю обучения предметной области и (или) смежной с ней предметной области</a:t>
            </a:r>
            <a:r>
              <a:rPr lang="ru-RU" dirty="0" smtClean="0">
                <a:latin typeface="Times New Roman" panose="02020603050405020304" pitchFamily="18" charset="0"/>
                <a:cs typeface="Times New Roman" panose="02020603050405020304" pitchFamily="18" charset="0"/>
              </a:rPr>
              <a:t>.</a:t>
            </a:r>
          </a:p>
          <a:p>
            <a:pPr indent="273050">
              <a:buFont typeface="Wingdings" panose="05000000000000000000" pitchFamily="2" charset="2"/>
              <a:buChar char="ü"/>
            </a:pPr>
            <a:endParaRPr lang="ru-RU" dirty="0">
              <a:latin typeface="Times New Roman" panose="02020603050405020304" pitchFamily="18" charset="0"/>
              <a:cs typeface="Times New Roman" panose="02020603050405020304" pitchFamily="18" charset="0"/>
            </a:endParaRPr>
          </a:p>
          <a:p>
            <a:pPr indent="273050">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учебном </a:t>
            </a:r>
            <a:r>
              <a:rPr lang="ru-RU" dirty="0" smtClean="0">
                <a:latin typeface="Times New Roman" panose="02020603050405020304" pitchFamily="18" charset="0"/>
                <a:cs typeface="Times New Roman" panose="02020603050405020304" pitchFamily="18" charset="0"/>
              </a:rPr>
              <a:t>плане  </a:t>
            </a:r>
            <a:r>
              <a:rPr lang="ru-RU" dirty="0">
                <a:latin typeface="Times New Roman" panose="02020603050405020304" pitchFamily="18" charset="0"/>
                <a:cs typeface="Times New Roman" panose="02020603050405020304" pitchFamily="18" charset="0"/>
              </a:rPr>
              <a:t>также должно быть обязательно </a:t>
            </a:r>
            <a:r>
              <a:rPr lang="ru-RU" dirty="0" smtClean="0">
                <a:latin typeface="Times New Roman" panose="02020603050405020304" pitchFamily="18" charset="0"/>
                <a:cs typeface="Times New Roman" panose="02020603050405020304" pitchFamily="18" charset="0"/>
              </a:rPr>
              <a:t>предусмотрено </a:t>
            </a:r>
            <a:r>
              <a:rPr lang="ru-RU" dirty="0">
                <a:latin typeface="Times New Roman" panose="02020603050405020304" pitchFamily="18" charset="0"/>
                <a:cs typeface="Times New Roman" panose="02020603050405020304" pitchFamily="18" charset="0"/>
              </a:rPr>
              <a:t>выполнение </a:t>
            </a:r>
            <a:r>
              <a:rPr lang="ru-RU" dirty="0" smtClean="0">
                <a:latin typeface="Times New Roman" panose="02020603050405020304" pitchFamily="18" charset="0"/>
                <a:cs typeface="Times New Roman" panose="02020603050405020304" pitchFamily="18" charset="0"/>
              </a:rPr>
              <a:t>обучающимися </a:t>
            </a:r>
            <a:r>
              <a:rPr lang="ru-RU" dirty="0">
                <a:latin typeface="Times New Roman" panose="02020603050405020304" pitchFamily="18" charset="0"/>
                <a:cs typeface="Times New Roman" panose="02020603050405020304" pitchFamily="18" charset="0"/>
              </a:rPr>
              <a:t>индивидуального проекта.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endParaRPr lang="ru-RU"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043608" y="127011"/>
            <a:ext cx="7727072" cy="830997"/>
          </a:xfrm>
          <a:prstGeom prst="rect">
            <a:avLst/>
          </a:prstGeom>
        </p:spPr>
        <p:txBody>
          <a:bodyPr wrap="square">
            <a:spAutoFit/>
          </a:bodyPr>
          <a:lstStyle/>
          <a:p>
            <a:pPr algn="ctr"/>
            <a:r>
              <a:rPr lang="ru-RU" sz="2400" b="1" dirty="0">
                <a:solidFill>
                  <a:schemeClr val="accent2">
                    <a:lumMod val="75000"/>
                  </a:schemeClr>
                </a:solidFill>
                <a:latin typeface="Times New Roman" panose="02020603050405020304" pitchFamily="18" charset="0"/>
                <a:cs typeface="Times New Roman" panose="02020603050405020304" pitchFamily="18" charset="0"/>
              </a:rPr>
              <a:t>Акцент на развитие индивидуального образовательного маршрута каждого школьника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27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51520" y="980728"/>
            <a:ext cx="8568952" cy="4370427"/>
          </a:xfrm>
          <a:prstGeom prst="rect">
            <a:avLst/>
          </a:prstGeom>
        </p:spPr>
        <p:txBody>
          <a:bodyPr wrap="square">
            <a:spAutoFit/>
          </a:bodyPr>
          <a:lstStyle/>
          <a:p>
            <a:endParaRPr lang="ru-RU" dirty="0">
              <a:latin typeface="Times New Roman" panose="02020603050405020304" pitchFamily="18" charset="0"/>
              <a:cs typeface="Times New Roman" panose="02020603050405020304" pitchFamily="18" charset="0"/>
            </a:endParaRPr>
          </a:p>
          <a:p>
            <a:pPr indent="273050" algn="just">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предоставляет обучающимся возможность формирования индивидуальных учебных планов, включающих учебные предметы из обязательных предметных областей (на базовом или углубленном уровне), в том числе интегрированные учебные предметы "Естествознание", "Обществознание", "Россия в мире", "Экология", дополнительные учебные предметы, курсы по выбору обучающихся</a:t>
            </a:r>
            <a:r>
              <a:rPr lang="ru-RU" sz="2000" dirty="0" smtClean="0">
                <a:latin typeface="Times New Roman" panose="02020603050405020304" pitchFamily="18" charset="0"/>
                <a:cs typeface="Times New Roman" panose="02020603050405020304" pitchFamily="18" charset="0"/>
              </a:rPr>
              <a:t>;</a:t>
            </a:r>
          </a:p>
          <a:p>
            <a:pPr indent="273050" algn="just">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a:p>
            <a:pPr indent="273050" algn="just">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обеспечивает реализацию учебных планов одного или нескольких профилей обучения (естественно-научный, гуманитарный, социально-экономический, технологический, универсальный), при наличии необходимых условий профессионального обучения для выполнения определенного вида трудовой деятельности (профессии) в сфере технического и обслуживающего труда.</a:t>
            </a:r>
          </a:p>
        </p:txBody>
      </p:sp>
      <p:sp>
        <p:nvSpPr>
          <p:cNvPr id="2" name="Прямоугольник 1"/>
          <p:cNvSpPr/>
          <p:nvPr/>
        </p:nvSpPr>
        <p:spPr>
          <a:xfrm>
            <a:off x="2339752" y="203612"/>
            <a:ext cx="5093574" cy="523220"/>
          </a:xfrm>
          <a:prstGeom prst="rect">
            <a:avLst/>
          </a:prstGeom>
        </p:spPr>
        <p:txBody>
          <a:bodyPr wrap="none">
            <a:spAutoFit/>
          </a:bodyPr>
          <a:lstStyle/>
          <a:p>
            <a:r>
              <a:rPr lang="ru-RU" sz="2800" b="1" dirty="0">
                <a:solidFill>
                  <a:schemeClr val="accent2">
                    <a:lumMod val="75000"/>
                  </a:schemeClr>
                </a:solidFill>
                <a:latin typeface="Times New Roman" panose="02020603050405020304" pitchFamily="18" charset="0"/>
                <a:cs typeface="Times New Roman" panose="02020603050405020304" pitchFamily="18" charset="0"/>
              </a:rPr>
              <a:t>Образовательное учреждение:</a:t>
            </a:r>
          </a:p>
        </p:txBody>
      </p:sp>
    </p:spTree>
    <p:extLst>
      <p:ext uri="{BB962C8B-B14F-4D97-AF65-F5344CB8AC3E}">
        <p14:creationId xmlns:p14="http://schemas.microsoft.com/office/powerpoint/2010/main" val="334959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6058" y="80963"/>
            <a:ext cx="8423883" cy="6478697"/>
          </a:xfrm>
          <a:prstGeom prst="rect">
            <a:avLst/>
          </a:prstGeom>
        </p:spPr>
        <p:txBody>
          <a:bodyPr wrap="square">
            <a:spAutoFit/>
          </a:bodyPr>
          <a:lstStyle/>
          <a:p>
            <a:pPr algn="ctr" eaLnBrk="1" fontAlgn="auto" hangingPunct="1">
              <a:spcBef>
                <a:spcPts val="0"/>
              </a:spcBef>
              <a:spcAft>
                <a:spcPts val="0"/>
              </a:spcAft>
              <a:defRPr/>
            </a:pPr>
            <a:r>
              <a:rPr lang="ru-RU" sz="2400" b="1" dirty="0" smtClean="0">
                <a:solidFill>
                  <a:srgbClr val="C00000"/>
                </a:solidFill>
                <a:latin typeface="Times New Roman" pitchFamily="18" charset="0"/>
                <a:cs typeface="Times New Roman" pitchFamily="18" charset="0"/>
              </a:rPr>
              <a:t>Базовые документы</a:t>
            </a:r>
            <a:endParaRPr lang="ru-RU" sz="2400" b="1" dirty="0">
              <a:solidFill>
                <a:srgbClr val="C00000"/>
              </a:solidFill>
              <a:latin typeface="Times New Roman" pitchFamily="18" charset="0"/>
              <a:cs typeface="Times New Roman" pitchFamily="18" charset="0"/>
            </a:endParaRPr>
          </a:p>
          <a:p>
            <a:pPr algn="ctr" eaLnBrk="1" fontAlgn="auto" hangingPunct="1">
              <a:spcBef>
                <a:spcPts val="0"/>
              </a:spcBef>
              <a:spcAft>
                <a:spcPts val="0"/>
              </a:spcAft>
              <a:defRPr/>
            </a:pPr>
            <a:r>
              <a:rPr lang="ru-RU" sz="2200" b="1" dirty="0">
                <a:solidFill>
                  <a:srgbClr val="C00000"/>
                </a:solidFill>
                <a:latin typeface="Times New Roman" pitchFamily="18" charset="0"/>
                <a:cs typeface="Times New Roman" pitchFamily="18" charset="0"/>
              </a:rPr>
              <a:t>для </a:t>
            </a:r>
            <a:r>
              <a:rPr lang="ru-RU" sz="2200" b="1" dirty="0" smtClean="0">
                <a:solidFill>
                  <a:srgbClr val="C00000"/>
                </a:solidFill>
                <a:latin typeface="Times New Roman" pitchFamily="18" charset="0"/>
                <a:cs typeface="Times New Roman" pitchFamily="18" charset="0"/>
              </a:rPr>
              <a:t>проектирования учебного плана образовательной организации </a:t>
            </a:r>
            <a:endParaRPr lang="ru-RU" sz="2400" dirty="0">
              <a:solidFill>
                <a:srgbClr val="C00000"/>
              </a:solidFill>
              <a:latin typeface="Times New Roman" pitchFamily="18" charset="0"/>
              <a:cs typeface="Times New Roman" pitchFamily="18" charset="0"/>
            </a:endParaRPr>
          </a:p>
          <a:p>
            <a:pPr algn="ctr" eaLnBrk="1" fontAlgn="auto" hangingPunct="1">
              <a:spcBef>
                <a:spcPts val="0"/>
              </a:spcBef>
              <a:spcAft>
                <a:spcPts val="0"/>
              </a:spcAft>
              <a:defRPr/>
            </a:pPr>
            <a:endParaRPr lang="ru-RU" sz="1100" dirty="0">
              <a:latin typeface="Times New Roman" pitchFamily="18" charset="0"/>
              <a:cs typeface="Times New Roman" pitchFamily="18" charset="0"/>
            </a:endParaRPr>
          </a:p>
          <a:p>
            <a:pPr marL="342900" indent="-342900" algn="just" eaLnBrk="1" fontAlgn="auto" hangingPunct="1">
              <a:spcBef>
                <a:spcPts val="0"/>
              </a:spcBef>
              <a:spcAft>
                <a:spcPts val="0"/>
              </a:spcAft>
              <a:defRPr/>
            </a:pPr>
            <a:r>
              <a:rPr lang="ru-RU" sz="2400" dirty="0">
                <a:latin typeface="Times New Roman" pitchFamily="18" charset="0"/>
                <a:cs typeface="Times New Roman" pitchFamily="18" charset="0"/>
              </a:rPr>
              <a:t>1. Федеральный закон от 29 декабря 2012 года № 273-ФЗ </a:t>
            </a:r>
          </a:p>
          <a:p>
            <a:pPr marL="342900" indent="-342900" algn="just" eaLnBrk="1" fontAlgn="auto" hangingPunct="1">
              <a:spcBef>
                <a:spcPts val="0"/>
              </a:spcBef>
              <a:spcAft>
                <a:spcPts val="0"/>
              </a:spcAft>
              <a:defRPr/>
            </a:pPr>
            <a:r>
              <a:rPr lang="ru-RU" sz="2400" dirty="0">
                <a:latin typeface="Times New Roman" pitchFamily="18" charset="0"/>
                <a:cs typeface="Times New Roman" pitchFamily="18" charset="0"/>
              </a:rPr>
              <a:t>     «Об образовании в Российской Федерации</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marL="342900" indent="-342900" algn="just" eaLnBrk="1" fontAlgn="auto" hangingPunct="1">
              <a:spcBef>
                <a:spcPts val="0"/>
              </a:spcBef>
              <a:spcAft>
                <a:spcPts val="0"/>
              </a:spcAft>
              <a:defRPr/>
            </a:pPr>
            <a:r>
              <a:rPr lang="ru-RU" sz="2400" dirty="0">
                <a:latin typeface="Times New Roman" pitchFamily="18" charset="0"/>
                <a:cs typeface="Times New Roman" pitchFamily="18" charset="0"/>
              </a:rPr>
              <a:t>2. Федеральные государственные образовательные стандарты</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eaLnBrk="1" fontAlgn="auto" hangingPunct="1">
              <a:spcBef>
                <a:spcPts val="0"/>
              </a:spcBef>
              <a:spcAft>
                <a:spcPts val="0"/>
              </a:spcAft>
              <a:defRPr/>
            </a:pPr>
            <a:r>
              <a:rPr lang="ru-RU" sz="2400" dirty="0" smtClean="0">
                <a:latin typeface="Times New Roman" pitchFamily="18" charset="0"/>
                <a:cs typeface="Times New Roman" pitchFamily="18" charset="0"/>
              </a:rPr>
              <a:t>3. СанПиН </a:t>
            </a:r>
            <a:r>
              <a:rPr lang="ru-RU" sz="2400" dirty="0">
                <a:latin typeface="Times New Roman" pitchFamily="18" charset="0"/>
                <a:cs typeface="Times New Roman" pitchFamily="18" charset="0"/>
              </a:rPr>
              <a:t>2.4.2.2821-10 «Санитарно-эпидемиологические требования к условиям и организации обучения в общеобразовательных учреждениях</a:t>
            </a:r>
            <a:r>
              <a:rPr lang="ru-RU" sz="2400" dirty="0" smtClean="0">
                <a:latin typeface="Times New Roman" pitchFamily="18" charset="0"/>
                <a:cs typeface="Times New Roman" pitchFamily="18" charset="0"/>
              </a:rPr>
              <a:t>»</a:t>
            </a:r>
          </a:p>
          <a:p>
            <a:pPr algn="just" eaLnBrk="1" fontAlgn="auto" hangingPunct="1">
              <a:spcBef>
                <a:spcPts val="0"/>
              </a:spcBef>
              <a:spcAft>
                <a:spcPts val="0"/>
              </a:spcAft>
              <a:defRPr/>
            </a:pPr>
            <a:endParaRPr lang="ru-RU" sz="24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ru-RU" sz="2400" dirty="0">
              <a:latin typeface="Times New Roman" pitchFamily="18" charset="0"/>
              <a:cs typeface="Times New Roman" pitchFamily="18" charset="0"/>
            </a:endParaRPr>
          </a:p>
          <a:p>
            <a:pPr algn="just" eaLnBrk="1" fontAlgn="auto" hangingPunct="1">
              <a:spcBef>
                <a:spcPts val="0"/>
              </a:spcBef>
              <a:spcAft>
                <a:spcPts val="0"/>
              </a:spcAft>
              <a:defRPr/>
            </a:pPr>
            <a:endParaRPr lang="ru-RU" sz="2400" dirty="0" smtClean="0">
              <a:latin typeface="Times New Roman" pitchFamily="18" charset="0"/>
              <a:cs typeface="Times New Roman" pitchFamily="18" charset="0"/>
            </a:endParaRPr>
          </a:p>
          <a:p>
            <a:pPr algn="ctr" eaLnBrk="1" fontAlgn="auto" hangingPunct="1">
              <a:spcBef>
                <a:spcPts val="0"/>
              </a:spcBef>
              <a:spcAft>
                <a:spcPts val="0"/>
              </a:spcAft>
              <a:defRPr/>
            </a:pPr>
            <a:r>
              <a:rPr lang="ru-RU" sz="2400" b="1" dirty="0" smtClean="0">
                <a:latin typeface="Times New Roman" pitchFamily="18" charset="0"/>
                <a:cs typeface="Times New Roman" pitchFamily="18" charset="0"/>
              </a:rPr>
              <a:t>КОНСТРУКТОР УЧЕБНОГО ПЛАНА ПРОФИЛЯ</a:t>
            </a:r>
          </a:p>
          <a:p>
            <a:pPr algn="just" eaLnBrk="1" fontAlgn="auto" hangingPunct="1">
              <a:spcBef>
                <a:spcPts val="0"/>
              </a:spcBef>
              <a:spcAft>
                <a:spcPts val="0"/>
              </a:spcAft>
              <a:defRPr/>
            </a:pPr>
            <a:endParaRPr lang="ru-RU" sz="2400" dirty="0">
              <a:latin typeface="Times New Roman" pitchFamily="18" charset="0"/>
              <a:cs typeface="Times New Roman" pitchFamily="18" charset="0"/>
            </a:endParaRPr>
          </a:p>
          <a:p>
            <a:pPr algn="just" eaLnBrk="1" fontAlgn="auto" hangingPunct="1">
              <a:spcBef>
                <a:spcPts val="0"/>
              </a:spcBef>
              <a:spcAft>
                <a:spcPts val="0"/>
              </a:spcAft>
              <a:defRPr/>
            </a:pPr>
            <a:endParaRPr lang="ru-RU" sz="24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ru-RU" sz="2400" dirty="0">
              <a:latin typeface="Times New Roman" pitchFamily="18" charset="0"/>
              <a:cs typeface="Times New Roman" pitchFamily="18" charset="0"/>
            </a:endParaRPr>
          </a:p>
          <a:p>
            <a:pPr algn="just" eaLnBrk="1" fontAlgn="auto" hangingPunct="1">
              <a:spcBef>
                <a:spcPts val="0"/>
              </a:spcBef>
              <a:spcAft>
                <a:spcPts val="0"/>
              </a:spcAft>
              <a:defRPr/>
            </a:pPr>
            <a:endParaRPr lang="ru-RU" sz="2400" dirty="0">
              <a:latin typeface="Times New Roman" pitchFamily="18" charset="0"/>
              <a:cs typeface="Times New Roman" pitchFamily="18" charset="0"/>
            </a:endParaRPr>
          </a:p>
        </p:txBody>
      </p:sp>
      <p:sp>
        <p:nvSpPr>
          <p:cNvPr id="4" name="Стрелка вниз 3"/>
          <p:cNvSpPr/>
          <p:nvPr/>
        </p:nvSpPr>
        <p:spPr>
          <a:xfrm>
            <a:off x="4123367" y="3717032"/>
            <a:ext cx="484632" cy="791989"/>
          </a:xfrm>
          <a:prstGeom prst="downArrow">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pic>
        <p:nvPicPr>
          <p:cNvPr id="6"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631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59582"/>
            <a:ext cx="7781488" cy="719684"/>
          </a:xfrm>
        </p:spPr>
        <p:txBody>
          <a:bodyPr>
            <a:normAutofit fontScale="90000"/>
          </a:bodyPr>
          <a:lstStyle/>
          <a:p>
            <a:r>
              <a:rPr lang="ru-RU" sz="3100" b="1" dirty="0">
                <a:solidFill>
                  <a:srgbClr val="C00000"/>
                </a:solidFill>
                <a:latin typeface="Times New Roman" panose="02020603050405020304" pitchFamily="18" charset="0"/>
                <a:cs typeface="Times New Roman" panose="02020603050405020304" pitchFamily="18" charset="0"/>
              </a:rPr>
              <a:t>КОНСТРУКТОР УЧЕБНОГО ПЛАНА </a:t>
            </a:r>
            <a:r>
              <a:rPr lang="ru-RU" sz="3100" b="1" dirty="0" smtClean="0">
                <a:solidFill>
                  <a:srgbClr val="C00000"/>
                </a:solidFill>
                <a:latin typeface="Times New Roman" panose="02020603050405020304" pitchFamily="18" charset="0"/>
                <a:cs typeface="Times New Roman" panose="02020603050405020304" pitchFamily="18" charset="0"/>
              </a:rPr>
              <a:t>ПРОФИЛЯ</a:t>
            </a:r>
            <a:r>
              <a:rPr lang="ru-RU" sz="2700" b="1" dirty="0" smtClean="0">
                <a:solidFill>
                  <a:srgbClr val="C00000"/>
                </a:solidFill>
                <a:latin typeface="Times New Roman" panose="02020603050405020304" pitchFamily="18" charset="0"/>
                <a:cs typeface="Times New Roman" panose="02020603050405020304" pitchFamily="18" charset="0"/>
              </a:rPr>
              <a:t/>
            </a:r>
            <a:br>
              <a:rPr lang="ru-RU" sz="2700" b="1" dirty="0" smtClean="0">
                <a:solidFill>
                  <a:srgbClr val="C00000"/>
                </a:solidFill>
                <a:latin typeface="Times New Roman" panose="02020603050405020304" pitchFamily="18" charset="0"/>
                <a:cs typeface="Times New Roman" panose="02020603050405020304" pitchFamily="18" charset="0"/>
              </a:rPr>
            </a:br>
            <a:r>
              <a:rPr lang="ru-RU" dirty="0">
                <a:solidFill>
                  <a:srgbClr val="C00000"/>
                </a:solidFill>
                <a:latin typeface="Times New Roman" panose="02020603050405020304" pitchFamily="18" charset="0"/>
                <a:cs typeface="Times New Roman" panose="02020603050405020304" pitchFamily="18" charset="0"/>
              </a:rPr>
              <a:t/>
            </a:r>
            <a:br>
              <a:rPr lang="ru-RU" dirty="0">
                <a:solidFill>
                  <a:srgbClr val="C00000"/>
                </a:solidFill>
                <a:latin typeface="Times New Roman" panose="02020603050405020304" pitchFamily="18" charset="0"/>
                <a:cs typeface="Times New Roman" panose="02020603050405020304" pitchFamily="18" charset="0"/>
              </a:rPr>
            </a:b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1412776"/>
            <a:ext cx="8352928" cy="4968552"/>
          </a:xfrm>
        </p:spPr>
        <p:txBody>
          <a:bodyPr>
            <a:noAutofit/>
          </a:bodyPr>
          <a:lstStyle/>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5 профилей</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Перечень предметных областей</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Перечень учебных предметов и уровни их изучения</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Обязательный выбор предмета в каждой предметной области</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Обязательный набор 9 (10) предметов</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Возможность выбора 3 (4) предметов для изучения на углубленном уровне</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Выполнение индивидуального проекта</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Курсы по выбору</a:t>
            </a:r>
          </a:p>
          <a:p>
            <a:pPr>
              <a:buFont typeface="Wingdings" panose="05000000000000000000" pitchFamily="2" charset="2"/>
              <a:buChar char="Ø"/>
            </a:pPr>
            <a:r>
              <a:rPr lang="ru-RU" sz="2400" dirty="0" smtClean="0">
                <a:solidFill>
                  <a:srgbClr val="080808"/>
                </a:solidFill>
                <a:latin typeface="Times New Roman" panose="02020603050405020304" pitchFamily="18" charset="0"/>
                <a:cs typeface="Times New Roman" panose="02020603050405020304" pitchFamily="18" charset="0"/>
              </a:rPr>
              <a:t>Общее число часов 2170/2590 (37)</a:t>
            </a:r>
          </a:p>
          <a:p>
            <a:pPr>
              <a:buFont typeface="Wingdings" panose="05000000000000000000" pitchFamily="2" charset="2"/>
              <a:buChar char="Ø"/>
            </a:pP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4"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99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Лиля\Pictures\Логотип НТФ ИР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14375" cy="7429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38898" y="6165304"/>
            <a:ext cx="8666663" cy="577081"/>
          </a:xfrm>
          <a:prstGeom prst="rect">
            <a:avLst/>
          </a:prstGeom>
          <a:noFill/>
        </p:spPr>
        <p:txBody>
          <a:bodyPr wrap="square" rtlCol="0">
            <a:spAutoFit/>
          </a:bodyPr>
          <a:lstStyle/>
          <a:p>
            <a:r>
              <a:rPr lang="ru-RU" sz="1050" b="1" dirty="0" smtClean="0">
                <a:latin typeface="Times New Roman" panose="02020603050405020304" pitchFamily="18" charset="0"/>
                <a:cs typeface="Times New Roman" panose="02020603050405020304" pitchFamily="18" charset="0"/>
              </a:rPr>
              <a:t>* Приказ </a:t>
            </a:r>
            <a:r>
              <a:rPr lang="ru-RU" sz="1050" b="1" dirty="0">
                <a:latin typeface="Times New Roman" panose="02020603050405020304" pitchFamily="18" charset="0"/>
                <a:cs typeface="Times New Roman" panose="02020603050405020304" pitchFamily="18" charset="0"/>
              </a:rPr>
              <a:t>Министерства образования и науки Российской Федерации (Минобрнауки России) от 17 мая 2012 г. N 413 г. Москва "Об утверждении федерального государственного образовательного стандарта среднего (полного) общего образования"</a:t>
            </a:r>
          </a:p>
          <a:p>
            <a:endParaRPr lang="ru-RU" sz="1050" dirty="0">
              <a:latin typeface="Times New Roman" panose="02020603050405020304" pitchFamily="18" charset="0"/>
              <a:cs typeface="Times New Roman" panose="02020603050405020304" pitchFamily="18" charset="0"/>
            </a:endParaRPr>
          </a:p>
        </p:txBody>
      </p:sp>
      <p:graphicFrame>
        <p:nvGraphicFramePr>
          <p:cNvPr id="8" name="Схема 7"/>
          <p:cNvGraphicFramePr/>
          <p:nvPr>
            <p:extLst>
              <p:ext uri="{D42A27DB-BD31-4B8C-83A1-F6EECF244321}">
                <p14:modId xmlns:p14="http://schemas.microsoft.com/office/powerpoint/2010/main" val="1949188428"/>
              </p:ext>
            </p:extLst>
          </p:nvPr>
        </p:nvGraphicFramePr>
        <p:xfrm>
          <a:off x="338898" y="859582"/>
          <a:ext cx="8441635"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Прямоугольник 3"/>
          <p:cNvSpPr/>
          <p:nvPr/>
        </p:nvSpPr>
        <p:spPr>
          <a:xfrm>
            <a:off x="1475656" y="0"/>
            <a:ext cx="6624736" cy="523220"/>
          </a:xfrm>
          <a:prstGeom prst="rect">
            <a:avLst/>
          </a:prstGeom>
        </p:spPr>
        <p:txBody>
          <a:bodyPr wrap="square">
            <a:spAutoFit/>
          </a:bodyPr>
          <a:lstStyle/>
          <a:p>
            <a:pPr algn="ctr"/>
            <a:r>
              <a:rPr lang="ru-RU" sz="2800" b="1" dirty="0">
                <a:solidFill>
                  <a:srgbClr val="C00000"/>
                </a:solidFill>
                <a:latin typeface="Times New Roman" panose="02020603050405020304" pitchFamily="18" charset="0"/>
                <a:cs typeface="Times New Roman" panose="02020603050405020304" pitchFamily="18" charset="0"/>
              </a:rPr>
              <a:t>5 профилей </a:t>
            </a:r>
            <a:r>
              <a:rPr lang="ru-RU" sz="2800" b="1" dirty="0" smtClean="0">
                <a:solidFill>
                  <a:srgbClr val="C00000"/>
                </a:solidFill>
                <a:latin typeface="Times New Roman" panose="02020603050405020304" pitchFamily="18" charset="0"/>
                <a:cs typeface="Times New Roman" panose="02020603050405020304" pitchFamily="18" charset="0"/>
              </a:rPr>
              <a:t>обучения</a:t>
            </a:r>
          </a:p>
        </p:txBody>
      </p:sp>
    </p:spTree>
    <p:extLst>
      <p:ext uri="{BB962C8B-B14F-4D97-AF65-F5344CB8AC3E}">
        <p14:creationId xmlns:p14="http://schemas.microsoft.com/office/powerpoint/2010/main" val="32873955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2637</Words>
  <Application>Microsoft Office PowerPoint</Application>
  <PresentationFormat>Экран (4:3)</PresentationFormat>
  <Paragraphs>748</Paragraphs>
  <Slides>36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КОНСТРУКТОР УЧЕБНОГО ПЛАНА ПРОФИЛЯ  </vt:lpstr>
      <vt:lpstr>Презентация PowerPoint</vt:lpstr>
      <vt:lpstr>Презентация PowerPoint</vt:lpstr>
      <vt:lpstr>Презентация PowerPoint</vt:lpstr>
      <vt:lpstr>Презентация PowerPoint</vt:lpstr>
      <vt:lpstr>Подходы к проектированию учебного плана</vt:lpstr>
      <vt:lpstr>Презентация PowerPoint</vt:lpstr>
      <vt:lpstr>Презентация PowerPoint</vt:lpstr>
      <vt:lpstr>Подходы к проектированию учебного плана</vt:lpstr>
      <vt:lpstr>Формирование учебного плана профиля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Лиля</dc:creator>
  <cp:lastModifiedBy>Лиля</cp:lastModifiedBy>
  <cp:revision>112</cp:revision>
  <dcterms:created xsi:type="dcterms:W3CDTF">2016-02-03T05:37:40Z</dcterms:created>
  <dcterms:modified xsi:type="dcterms:W3CDTF">2016-02-04T11:51:08Z</dcterms:modified>
</cp:coreProperties>
</file>