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20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розовые вариации 2\розовые вариации 2\Слайд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8864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2564904"/>
            <a:ext cx="727280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FC5F-49E0-478F-AEFB-F6258BF1C158}" type="datetimeFigureOut">
              <a:rPr lang="ru-RU"/>
              <a:pPr>
                <a:defRPr/>
              </a:pPr>
              <a:t>11.11.2018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5ABBA-1EDB-468D-A77F-9EF9C7C684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розовые вариации 2\розовые вариации 2\Слайд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41068-288F-4CC8-A3A5-DAAD4D0B0CE9}" type="datetimeFigureOut">
              <a:rPr lang="ru-RU"/>
              <a:pPr>
                <a:defRPr/>
              </a:pPr>
              <a:t>11.11.2018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F82A0-5975-4730-B9DF-90A78B08A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розовые вариации 2\розовые вариации 2\Слайд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809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8864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34EA8-46F1-42D1-9B67-CFC9B6E2309C}" type="datetimeFigureOut">
              <a:rPr lang="ru-RU"/>
              <a:pPr>
                <a:defRPr/>
              </a:pPr>
              <a:t>11.11.2018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8587F-8B98-4251-9F86-E3FEE2E6C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розовые вариации 2\розовые вариации 2\Слайд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084D6-9CE3-4DA8-8A60-EFA0A8284651}" type="datetimeFigureOut">
              <a:rPr lang="ru-RU"/>
              <a:pPr>
                <a:defRPr/>
              </a:pPr>
              <a:t>11.11.2018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29771-5CB7-4378-AA14-BF58656B5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розовые вариации 2\розовые вариации 2\Слайд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86956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D9BA2-86B0-4631-8D96-14F4921888F1}" type="datetimeFigureOut">
              <a:rPr lang="ru-RU"/>
              <a:pPr>
                <a:defRPr/>
              </a:pPr>
              <a:t>11.11.2018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8C2D3-B257-4C13-923B-B586B3A423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розовые вариации 2\розовые вариации 2\Слайд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38E62-28F7-4B07-A254-32DD0E340D84}" type="datetimeFigureOut">
              <a:rPr lang="ru-RU"/>
              <a:pPr>
                <a:defRPr/>
              </a:pPr>
              <a:t>11.11.2018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DDECB-F773-4E3F-BD14-B37C5D53F3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розовые вариации 2\розовые вариации 2\Слайд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E680A-9054-4E8D-A5E6-6CEC7CBB3EB2}" type="datetimeFigureOut">
              <a:rPr lang="ru-RU"/>
              <a:pPr>
                <a:defRPr/>
              </a:pPr>
              <a:t>11.11.2018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5365E-F260-4687-983B-92F0A942C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розовые вариации 2\розовые вариации 2\Слайд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FE307-47C4-4E84-8D8B-A714886DFFF4}" type="datetimeFigureOut">
              <a:rPr lang="ru-RU"/>
              <a:pPr>
                <a:defRPr/>
              </a:pPr>
              <a:t>11.11.2018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0DCB4-C027-4FD2-9B66-AFCF6293F3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CBCF13-287B-49DC-AE3D-48F1936571DE}" type="datetimeFigureOut">
              <a:rPr lang="ru-RU"/>
              <a:pPr>
                <a:defRPr/>
              </a:pPr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3C09C6-9D32-481A-B61A-F69828D092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file:///C:\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60648"/>
            <a:ext cx="7844408" cy="165866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dirty="0" smtClean="0">
                <a:latin typeface="Georgia" pitchFamily="18" charset="0"/>
              </a:rPr>
              <a:t/>
            </a:r>
            <a:br>
              <a:rPr lang="ru-RU" sz="2200" dirty="0" smtClean="0">
                <a:latin typeface="Georgia" pitchFamily="18" charset="0"/>
              </a:rPr>
            </a:br>
            <a:r>
              <a:rPr lang="ru-RU" sz="2200" dirty="0" smtClean="0">
                <a:latin typeface="Georgia" pitchFamily="18" charset="0"/>
              </a:rPr>
              <a:t/>
            </a:r>
            <a:br>
              <a:rPr lang="ru-RU" sz="2200" dirty="0" smtClean="0">
                <a:latin typeface="Georgia" pitchFamily="18" charset="0"/>
              </a:rPr>
            </a:br>
            <a:r>
              <a:rPr lang="ru-RU" sz="2200" dirty="0" smtClean="0">
                <a:latin typeface="Georgia" pitchFamily="18" charset="0"/>
              </a:rPr>
              <a:t/>
            </a:r>
            <a:br>
              <a:rPr lang="ru-RU" sz="2200" dirty="0" smtClean="0">
                <a:latin typeface="Georgia" pitchFamily="18" charset="0"/>
              </a:rPr>
            </a:br>
            <a:r>
              <a:rPr lang="ru-RU" b="1" dirty="0" smtClean="0">
                <a:latin typeface="Georgia" pitchFamily="18" charset="0"/>
              </a:rPr>
              <a:t>Психолого-педагогическая диагностика в помощь учителю и родителям</a:t>
            </a:r>
            <a:br>
              <a:rPr lang="ru-RU" b="1" dirty="0" smtClean="0">
                <a:latin typeface="Georgia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250" y="2565400"/>
            <a:ext cx="7273925" cy="36004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Первые дни ребенка в школе (ребенок в ситуации «черный ящик» или период острой адаптации у первоклассников/пятиклассников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all" dirty="0" smtClean="0"/>
              <a:t/>
            </a:r>
            <a:br>
              <a:rPr lang="ru-RU" b="1" cap="all" dirty="0" smtClean="0"/>
            </a:br>
            <a:r>
              <a:rPr lang="ru-RU" b="1" cap="all" dirty="0" smtClean="0">
                <a:solidFill>
                  <a:srgbClr val="FFFF00"/>
                </a:solidFill>
              </a:rPr>
              <a:t>Как работать с</a:t>
            </a:r>
            <a:r>
              <a:rPr lang="en-US" b="1" cap="all" dirty="0" smtClean="0">
                <a:solidFill>
                  <a:srgbClr val="FFFF00"/>
                </a:solidFill>
              </a:rPr>
              <a:t> </a:t>
            </a:r>
            <a:r>
              <a:rPr lang="ru-RU" b="1" cap="all" dirty="0" smtClean="0">
                <a:solidFill>
                  <a:srgbClr val="FFFF00"/>
                </a:solidFill>
              </a:rPr>
              <a:t>родителями в</a:t>
            </a:r>
            <a:r>
              <a:rPr lang="en-US" b="1" cap="all" dirty="0" smtClean="0">
                <a:solidFill>
                  <a:srgbClr val="FFFF00"/>
                </a:solidFill>
              </a:rPr>
              <a:t> </a:t>
            </a:r>
            <a:r>
              <a:rPr lang="ru-RU" b="1" cap="all" dirty="0" smtClean="0">
                <a:solidFill>
                  <a:srgbClr val="FFFF00"/>
                </a:solidFill>
              </a:rPr>
              <a:t>период адаптации</a:t>
            </a:r>
            <a:r>
              <a:rPr lang="ru-RU" b="1" cap="all" dirty="0" smtClean="0"/>
              <a:t/>
            </a:r>
            <a:br>
              <a:rPr lang="ru-RU" b="1" cap="all" dirty="0" smtClean="0"/>
            </a:br>
            <a:endParaRPr lang="ru-RU" dirty="0"/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>
                <a:latin typeface="Georgia" pitchFamily="18" charset="0"/>
              </a:rPr>
              <a:t>Организуйте «Университет для родителей». Его цель – повысить педагогическую и психологическую культуру родителей, объединить семью и школу. В течение первого года обучения проведите четыре встречи:</a:t>
            </a:r>
            <a:endParaRPr lang="ru-RU" sz="2400" smtClean="0">
              <a:latin typeface="Georgia" pitchFamily="18" charset="0"/>
            </a:endParaRPr>
          </a:p>
          <a:p>
            <a:r>
              <a:rPr lang="ru-RU" sz="2400" i="1" smtClean="0">
                <a:latin typeface="Georgia" pitchFamily="18" charset="0"/>
              </a:rPr>
              <a:t>«Важные рекомендации на</a:t>
            </a:r>
            <a:r>
              <a:rPr lang="en-US" sz="2400" i="1" smtClean="0">
                <a:latin typeface="Georgia" pitchFamily="18" charset="0"/>
              </a:rPr>
              <a:t> </a:t>
            </a:r>
            <a:r>
              <a:rPr lang="ru-RU" sz="2400" i="1" smtClean="0">
                <a:latin typeface="Georgia" pitchFamily="18" charset="0"/>
              </a:rPr>
              <a:t>1 сентября» (август);</a:t>
            </a:r>
          </a:p>
          <a:p>
            <a:r>
              <a:rPr lang="ru-RU" sz="2400" i="1" smtClean="0">
                <a:latin typeface="Georgia" pitchFamily="18" charset="0"/>
              </a:rPr>
              <a:t>«Что такое адаптация или почему учиться трудно?» </a:t>
            </a:r>
            <a:r>
              <a:rPr lang="en-US" sz="2400" i="1" smtClean="0">
                <a:latin typeface="Georgia" pitchFamily="18" charset="0"/>
              </a:rPr>
              <a:t>(конец первой четверти);</a:t>
            </a:r>
            <a:endParaRPr lang="ru-RU" sz="2400" i="1" smtClean="0">
              <a:latin typeface="Georgia" pitchFamily="18" charset="0"/>
            </a:endParaRPr>
          </a:p>
          <a:p>
            <a:r>
              <a:rPr lang="ru-RU" sz="2400" i="1" smtClean="0">
                <a:latin typeface="Georgia" pitchFamily="18" charset="0"/>
              </a:rPr>
              <a:t>«Преодолеваем трудности 1-го класса вместе» (конец января -начало февраля);</a:t>
            </a:r>
          </a:p>
          <a:p>
            <a:r>
              <a:rPr lang="ru-RU" sz="2400" i="1" smtClean="0">
                <a:latin typeface="Georgia" pitchFamily="18" charset="0"/>
              </a:rPr>
              <a:t>«Итоги первого года обучения» (май).</a:t>
            </a:r>
          </a:p>
          <a:p>
            <a:endParaRPr lang="ru-RU" sz="180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all" dirty="0" smtClean="0"/>
              <a:t/>
            </a:r>
            <a:br>
              <a:rPr lang="ru-RU" b="1" cap="all" dirty="0" smtClean="0"/>
            </a:br>
            <a:r>
              <a:rPr lang="ru-RU" b="1" cap="all" dirty="0" smtClean="0">
                <a:solidFill>
                  <a:srgbClr val="FFFF00"/>
                </a:solidFill>
                <a:latin typeface="Georgia" pitchFamily="18" charset="0"/>
              </a:rPr>
              <a:t>Как диагностировать </a:t>
            </a:r>
            <a:r>
              <a:rPr lang="ru-RU" b="1" cap="all" dirty="0" err="1" smtClean="0">
                <a:solidFill>
                  <a:srgbClr val="FFFF00"/>
                </a:solidFill>
                <a:latin typeface="Georgia" pitchFamily="18" charset="0"/>
              </a:rPr>
              <a:t>дезадаптацию</a:t>
            </a:r>
            <a:r>
              <a:rPr lang="ru-RU" b="1" cap="all" dirty="0" smtClean="0"/>
              <a:t/>
            </a:r>
            <a:br>
              <a:rPr lang="ru-RU" b="1" cap="all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i="1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latin typeface="Georgia" pitchFamily="18" charset="0"/>
                <a:hlinkClick r:id="rId2"/>
              </a:rPr>
              <a:t>листы</a:t>
            </a:r>
            <a:r>
              <a:rPr lang="en-US" sz="2800" i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latin typeface="Georgia" pitchFamily="18" charset="0"/>
                <a:hlinkClick r:id="rId2"/>
              </a:rPr>
              <a:t> </a:t>
            </a:r>
            <a:r>
              <a:rPr lang="en-US" sz="2800" i="1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latin typeface="Georgia" pitchFamily="18" charset="0"/>
                <a:hlinkClick r:id="rId2"/>
              </a:rPr>
              <a:t>психологической</a:t>
            </a:r>
            <a:r>
              <a:rPr lang="en-US" sz="2800" i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latin typeface="Georgia" pitchFamily="18" charset="0"/>
                <a:hlinkClick r:id="rId2"/>
              </a:rPr>
              <a:t> </a:t>
            </a:r>
            <a:r>
              <a:rPr lang="en-US" sz="2800" i="1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latin typeface="Georgia" pitchFamily="18" charset="0"/>
                <a:hlinkClick r:id="rId2"/>
              </a:rPr>
              <a:t>адаптации</a:t>
            </a:r>
            <a:r>
              <a:rPr lang="en-US" sz="2800" i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latin typeface="Georgia" pitchFamily="18" charset="0"/>
                <a:hlinkClick r:id="rId2"/>
              </a:rPr>
              <a:t> </a:t>
            </a:r>
            <a:r>
              <a:rPr lang="en-US" sz="2800" i="1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latin typeface="Georgia" pitchFamily="18" charset="0"/>
                <a:hlinkClick r:id="rId2"/>
              </a:rPr>
              <a:t>для</a:t>
            </a:r>
            <a:r>
              <a:rPr lang="en-US" sz="2800" i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latin typeface="Georgia" pitchFamily="18" charset="0"/>
                <a:hlinkClick r:id="rId2"/>
              </a:rPr>
              <a:t> </a:t>
            </a:r>
            <a:r>
              <a:rPr lang="en-US" sz="2800" i="1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latin typeface="Georgia" pitchFamily="18" charset="0"/>
                <a:hlinkClick r:id="rId2"/>
              </a:rPr>
              <a:t>первоклассников</a:t>
            </a:r>
            <a:r>
              <a:rPr lang="en-US" sz="2800" i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latin typeface="Georgia" pitchFamily="18" charset="0"/>
              </a:rPr>
              <a:t> и </a:t>
            </a:r>
            <a:r>
              <a:rPr lang="en-US" sz="2800" i="1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latin typeface="Georgia" pitchFamily="18" charset="0"/>
                <a:hlinkClick r:id="rId2"/>
              </a:rPr>
              <a:t>пятиклассников</a:t>
            </a:r>
            <a:endParaRPr lang="ru-RU" sz="2800" i="1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i="1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latin typeface="Georgia" pitchFamily="18" charset="0"/>
              </a:rPr>
              <a:t>Показатели для определения степени адаптации (сумма баллов по всем параметрам за один день):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err="1" smtClean="0">
                <a:latin typeface="Georgia" pitchFamily="18" charset="0"/>
              </a:rPr>
              <a:t>легкая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адаптация</a:t>
            </a:r>
            <a:r>
              <a:rPr lang="en-US" sz="2800" dirty="0" smtClean="0">
                <a:latin typeface="Georgia" pitchFamily="18" charset="0"/>
              </a:rPr>
              <a:t> – 5 </a:t>
            </a:r>
            <a:r>
              <a:rPr lang="en-US" sz="2800" dirty="0" err="1" smtClean="0">
                <a:latin typeface="Georgia" pitchFamily="18" charset="0"/>
              </a:rPr>
              <a:t>баллов</a:t>
            </a:r>
            <a:r>
              <a:rPr lang="en-US" sz="2800" dirty="0" smtClean="0">
                <a:latin typeface="Georgia" pitchFamily="18" charset="0"/>
              </a:rPr>
              <a:t>;</a:t>
            </a:r>
            <a:endParaRPr lang="ru-RU" sz="2800" dirty="0" smtClean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err="1" smtClean="0">
                <a:latin typeface="Georgia" pitchFamily="18" charset="0"/>
              </a:rPr>
              <a:t>средняя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адаптация</a:t>
            </a:r>
            <a:r>
              <a:rPr lang="en-US" sz="2800" dirty="0" smtClean="0">
                <a:latin typeface="Georgia" pitchFamily="18" charset="0"/>
              </a:rPr>
              <a:t> – 5–10 </a:t>
            </a:r>
            <a:r>
              <a:rPr lang="en-US" sz="2800" dirty="0" err="1" smtClean="0">
                <a:latin typeface="Georgia" pitchFamily="18" charset="0"/>
              </a:rPr>
              <a:t>баллов</a:t>
            </a:r>
            <a:endParaRPr lang="ru-RU" sz="2800" dirty="0" smtClean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err="1" smtClean="0">
                <a:latin typeface="Georgia" pitchFamily="18" charset="0"/>
              </a:rPr>
              <a:t>тяжелая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адаптация</a:t>
            </a:r>
            <a:r>
              <a:rPr lang="en-US" sz="2800" dirty="0" smtClean="0">
                <a:latin typeface="Georgia" pitchFamily="18" charset="0"/>
              </a:rPr>
              <a:t> – 10–20 </a:t>
            </a:r>
            <a:r>
              <a:rPr lang="en-US" sz="2800" dirty="0" err="1" smtClean="0">
                <a:latin typeface="Georgia" pitchFamily="18" charset="0"/>
              </a:rPr>
              <a:t>баллов</a:t>
            </a:r>
            <a:endParaRPr lang="ru-RU" sz="2800" dirty="0" smtClean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i="1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Успешная адаптация ребенка в первом классе: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7000" b="1" dirty="0" smtClean="0"/>
              <a:t>1. Возраст</a:t>
            </a:r>
            <a:r>
              <a:rPr lang="ru-RU" sz="7000" dirty="0" smtClean="0"/>
              <a:t>. В семь лет ребенок легче адаптируется, чем в шесть.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7000" b="1" dirty="0" smtClean="0"/>
              <a:t>2. Физическое состояние. </a:t>
            </a:r>
            <a:r>
              <a:rPr lang="ru-RU" sz="7000" dirty="0" smtClean="0"/>
              <a:t>Легче адаптируются здоровые, редко болеющие дети.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7000" b="1" dirty="0" smtClean="0"/>
              <a:t>3. Готовность ребенка к началу систематического обучения.</a:t>
            </a:r>
            <a:r>
              <a:rPr lang="ru-RU" sz="7000" dirty="0" smtClean="0"/>
              <a:t> Определяется уровнем развития личности в интеллектуальном, мотивационном, коммуникативном и физическом отношениях.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7000" b="1" dirty="0" smtClean="0"/>
              <a:t>4. Содержание обучения и методики преподавания.</a:t>
            </a:r>
            <a:r>
              <a:rPr lang="ru-RU" sz="7000" dirty="0" smtClean="0"/>
              <a:t> Расписание учебных занятий, методы преподавания, содержание учебных программ, условия школьной среды должны соответствовать возрастным функциональным возможностям первоклассников.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7000" b="1" dirty="0" smtClean="0"/>
              <a:t>5. Предварительное пребывание детей в детском саду. </a:t>
            </a:r>
            <a:r>
              <a:rPr lang="ru-RU" sz="7000" dirty="0" smtClean="0"/>
              <a:t>Быстрее адаптируются дети, которые посещали детский сад.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7000" b="1" dirty="0" smtClean="0"/>
              <a:t>6. Положительный микроклимат в школьном коллективе. </a:t>
            </a:r>
            <a:r>
              <a:rPr lang="ru-RU" sz="7000" dirty="0" smtClean="0"/>
              <a:t>Положительные эмоции при общении со сверстниками облегчают адаптацию к школе.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7000" b="1" dirty="0" smtClean="0"/>
              <a:t>7. Семейные отношения. </a:t>
            </a:r>
            <a:r>
              <a:rPr lang="ru-RU" sz="7000" dirty="0" smtClean="0"/>
              <a:t>Хорошие взаимоотношения в семье, отсутствие конфликтов помогают ребенку адаптироваться.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На успешную адаптацию ребенка к пятому классу влияют: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1.Уверенность в себе. 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2. Отсутствие личных проблем. </a:t>
            </a:r>
            <a:r>
              <a:rPr lang="ru-RU" dirty="0" smtClean="0"/>
              <a:t>Безответная любовь, ссоры с друзьями или родителями усложняют адаптацию.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3. Положительное отношение ребенка к своим физиологическим изменениям. </a:t>
            </a:r>
            <a:r>
              <a:rPr lang="ru-RU" dirty="0" smtClean="0"/>
              <a:t>Переход в среднее звено может совпасть с началом физиологических изменений, таких как рассеянность, плаксивость, сонливость изменения во внешнем виде и т. д.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4. Положительное отношение к учебной деятельности, к школе и предметам, к одноклассникам.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atin typeface="Georgia" pitchFamily="18" charset="0"/>
              </a:rPr>
              <a:t>Упражнение «Ассоциация»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latin typeface="Georgia" pitchFamily="18" charset="0"/>
              </a:rPr>
              <a:t>Каким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вы</a:t>
            </a:r>
            <a:r>
              <a:rPr lang="en-US" dirty="0" smtClean="0">
                <a:latin typeface="Georgia" pitchFamily="18" charset="0"/>
              </a:rPr>
              <a:t> </a:t>
            </a:r>
            <a:r>
              <a:rPr lang="en-US" dirty="0" err="1" smtClean="0">
                <a:latin typeface="Georgia" pitchFamily="18" charset="0"/>
              </a:rPr>
              <a:t>хотите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видеть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первоклассника</a:t>
            </a:r>
            <a:r>
              <a:rPr lang="en-US" dirty="0" smtClean="0">
                <a:latin typeface="Georgia" pitchFamily="18" charset="0"/>
              </a:rPr>
              <a:t>? </a:t>
            </a:r>
            <a:r>
              <a:rPr lang="en-US" dirty="0" err="1" smtClean="0">
                <a:latin typeface="Georgia" pitchFamily="18" charset="0"/>
              </a:rPr>
              <a:t>Чего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хотите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от</a:t>
            </a:r>
            <a:r>
              <a:rPr lang="en-US" dirty="0" smtClean="0">
                <a:latin typeface="Georgia" pitchFamily="18" charset="0"/>
              </a:rPr>
              <a:t> </a:t>
            </a:r>
            <a:r>
              <a:rPr lang="en-US" dirty="0" err="1" smtClean="0">
                <a:latin typeface="Georgia" pitchFamily="18" charset="0"/>
              </a:rPr>
              <a:t>него</a:t>
            </a:r>
            <a:r>
              <a:rPr lang="en-US" dirty="0" smtClean="0">
                <a:latin typeface="Georgia" pitchFamily="18" charset="0"/>
              </a:rPr>
              <a:t>?</a:t>
            </a:r>
            <a:endParaRPr lang="ru-RU" dirty="0" smtClean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Georgia" pitchFamily="18" charset="0"/>
              </a:rPr>
              <a:t> </a:t>
            </a:r>
            <a:r>
              <a:rPr lang="en-US" i="1" dirty="0" err="1" smtClean="0">
                <a:latin typeface="Georgia" pitchFamily="18" charset="0"/>
              </a:rPr>
              <a:t>Таким</a:t>
            </a:r>
            <a:r>
              <a:rPr lang="en-US" i="1" dirty="0" smtClean="0">
                <a:latin typeface="Georgia" pitchFamily="18" charset="0"/>
              </a:rPr>
              <a:t> </a:t>
            </a:r>
            <a:r>
              <a:rPr lang="en-US" i="1" dirty="0" err="1" smtClean="0">
                <a:latin typeface="Georgia" pitchFamily="18" charset="0"/>
              </a:rPr>
              <a:t>образом</a:t>
            </a:r>
            <a:r>
              <a:rPr lang="en-US" i="1" dirty="0" smtClean="0">
                <a:latin typeface="Georgia" pitchFamily="18" charset="0"/>
              </a:rPr>
              <a:t>, </a:t>
            </a:r>
            <a:r>
              <a:rPr lang="en-US" i="1" dirty="0" err="1" smtClean="0">
                <a:latin typeface="Georgia" pitchFamily="18" charset="0"/>
              </a:rPr>
              <a:t>мы</a:t>
            </a:r>
            <a:r>
              <a:rPr lang="en-US" i="1" dirty="0" smtClean="0">
                <a:latin typeface="Georgia" pitchFamily="18" charset="0"/>
              </a:rPr>
              <a:t> </a:t>
            </a:r>
            <a:r>
              <a:rPr lang="en-US" i="1" dirty="0" err="1" smtClean="0">
                <a:latin typeface="Georgia" pitchFamily="18" charset="0"/>
              </a:rPr>
              <a:t>озвучили</a:t>
            </a:r>
            <a:r>
              <a:rPr lang="en-US" i="1" dirty="0" smtClean="0">
                <a:latin typeface="Georgia" pitchFamily="18" charset="0"/>
              </a:rPr>
              <a:t> </a:t>
            </a:r>
            <a:r>
              <a:rPr lang="en-US" i="1" dirty="0" err="1" smtClean="0">
                <a:latin typeface="Georgia" pitchFamily="18" charset="0"/>
              </a:rPr>
              <a:t>наши</a:t>
            </a:r>
            <a:r>
              <a:rPr lang="en-US" i="1" dirty="0" smtClean="0">
                <a:latin typeface="Georgia" pitchFamily="18" charset="0"/>
              </a:rPr>
              <a:t> </a:t>
            </a:r>
            <a:r>
              <a:rPr lang="en-US" i="1" dirty="0" err="1" smtClean="0">
                <a:latin typeface="Georgia" pitchFamily="18" charset="0"/>
              </a:rPr>
              <a:t>ожидания</a:t>
            </a:r>
            <a:r>
              <a:rPr lang="en-US" i="1" dirty="0" smtClean="0">
                <a:latin typeface="Georgia" pitchFamily="18" charset="0"/>
              </a:rPr>
              <a:t> к </a:t>
            </a:r>
            <a:r>
              <a:rPr lang="en-US" i="1" dirty="0" err="1" smtClean="0">
                <a:latin typeface="Georgia" pitchFamily="18" charset="0"/>
              </a:rPr>
              <a:t>сегодняшнему</a:t>
            </a:r>
            <a:r>
              <a:rPr lang="en-US" i="1" dirty="0" smtClean="0">
                <a:latin typeface="Georgia" pitchFamily="18" charset="0"/>
              </a:rPr>
              <a:t> </a:t>
            </a:r>
            <a:r>
              <a:rPr lang="en-US" i="1" dirty="0" err="1" smtClean="0">
                <a:latin typeface="Georgia" pitchFamily="18" charset="0"/>
              </a:rPr>
              <a:t>первокласснику</a:t>
            </a:r>
            <a:r>
              <a:rPr lang="en-US" i="1" dirty="0" smtClean="0">
                <a:latin typeface="Georgia" pitchFamily="18" charset="0"/>
              </a:rPr>
              <a:t>, </a:t>
            </a:r>
            <a:r>
              <a:rPr lang="en-US" i="1" dirty="0" err="1" smtClean="0">
                <a:latin typeface="Georgia" pitchFamily="18" charset="0"/>
              </a:rPr>
              <a:t>его</a:t>
            </a:r>
            <a:r>
              <a:rPr lang="en-US" i="1" dirty="0" smtClean="0">
                <a:latin typeface="Georgia" pitchFamily="18" charset="0"/>
              </a:rPr>
              <a:t> </a:t>
            </a:r>
            <a:r>
              <a:rPr lang="en-US" i="1" dirty="0" err="1" smtClean="0">
                <a:latin typeface="Georgia" pitchFamily="18" charset="0"/>
              </a:rPr>
              <a:t>поведению</a:t>
            </a:r>
            <a:r>
              <a:rPr lang="en-US" i="1" dirty="0" smtClean="0">
                <a:latin typeface="Georgia" pitchFamily="18" charset="0"/>
              </a:rPr>
              <a:t>, </a:t>
            </a:r>
            <a:r>
              <a:rPr lang="en-US" i="1" dirty="0" err="1" smtClean="0">
                <a:latin typeface="Georgia" pitchFamily="18" charset="0"/>
              </a:rPr>
              <a:t>но</a:t>
            </a:r>
            <a:r>
              <a:rPr lang="en-US" i="1" dirty="0" smtClean="0">
                <a:latin typeface="Georgia" pitchFamily="18" charset="0"/>
              </a:rPr>
              <a:t> </a:t>
            </a:r>
            <a:r>
              <a:rPr lang="en-US" i="1" dirty="0" err="1" smtClean="0">
                <a:latin typeface="Georgia" pitchFamily="18" charset="0"/>
              </a:rPr>
              <a:t>обратили</a:t>
            </a:r>
            <a:r>
              <a:rPr lang="en-US" i="1" dirty="0" smtClean="0">
                <a:latin typeface="Georgia" pitchFamily="18" charset="0"/>
              </a:rPr>
              <a:t> </a:t>
            </a:r>
            <a:r>
              <a:rPr lang="en-US" i="1" dirty="0" err="1" smtClean="0">
                <a:latin typeface="Georgia" pitchFamily="18" charset="0"/>
              </a:rPr>
              <a:t>ли</a:t>
            </a:r>
            <a:r>
              <a:rPr lang="en-US" i="1" dirty="0" smtClean="0">
                <a:latin typeface="Georgia" pitchFamily="18" charset="0"/>
              </a:rPr>
              <a:t> </a:t>
            </a:r>
            <a:r>
              <a:rPr lang="en-US" i="1" dirty="0" err="1" smtClean="0">
                <a:latin typeface="Georgia" pitchFamily="18" charset="0"/>
              </a:rPr>
              <a:t>мы</a:t>
            </a:r>
            <a:r>
              <a:rPr lang="en-US" i="1" dirty="0" smtClean="0">
                <a:latin typeface="Georgia" pitchFamily="18" charset="0"/>
              </a:rPr>
              <a:t> </a:t>
            </a:r>
            <a:r>
              <a:rPr lang="en-US" i="1" dirty="0" err="1" smtClean="0">
                <a:latin typeface="Georgia" pitchFamily="18" charset="0"/>
              </a:rPr>
              <a:t>внимание</a:t>
            </a:r>
            <a:r>
              <a:rPr lang="en-US" i="1" dirty="0" smtClean="0">
                <a:latin typeface="Georgia" pitchFamily="18" charset="0"/>
              </a:rPr>
              <a:t> </a:t>
            </a:r>
            <a:r>
              <a:rPr lang="en-US" i="1" dirty="0" err="1" smtClean="0">
                <a:latin typeface="Georgia" pitchFamily="18" charset="0"/>
              </a:rPr>
              <a:t>на</a:t>
            </a:r>
            <a:r>
              <a:rPr lang="en-US" i="1" dirty="0" smtClean="0">
                <a:latin typeface="Georgia" pitchFamily="18" charset="0"/>
              </a:rPr>
              <a:t> </a:t>
            </a:r>
            <a:r>
              <a:rPr lang="en-US" i="1" dirty="0" err="1" smtClean="0">
                <a:latin typeface="Georgia" pitchFamily="18" charset="0"/>
              </a:rPr>
              <a:t>его</a:t>
            </a:r>
            <a:r>
              <a:rPr lang="en-US" i="1" dirty="0" smtClean="0">
                <a:latin typeface="Georgia" pitchFamily="18" charset="0"/>
              </a:rPr>
              <a:t> </a:t>
            </a:r>
            <a:r>
              <a:rPr lang="en-US" i="1" dirty="0" err="1" smtClean="0">
                <a:latin typeface="Georgia" pitchFamily="18" charset="0"/>
              </a:rPr>
              <a:t>возможности</a:t>
            </a:r>
            <a:r>
              <a:rPr lang="en-US" i="1" dirty="0" smtClean="0">
                <a:latin typeface="Georgia" pitchFamily="18" charset="0"/>
              </a:rPr>
              <a:t>, </a:t>
            </a:r>
            <a:r>
              <a:rPr lang="en-US" i="1" dirty="0" err="1" smtClean="0">
                <a:latin typeface="Georgia" pitchFamily="18" charset="0"/>
              </a:rPr>
              <a:t>учли</a:t>
            </a:r>
            <a:r>
              <a:rPr lang="en-US" i="1" dirty="0" smtClean="0">
                <a:latin typeface="Georgia" pitchFamily="18" charset="0"/>
              </a:rPr>
              <a:t> </a:t>
            </a:r>
            <a:r>
              <a:rPr lang="en-US" i="1" dirty="0" err="1" smtClean="0">
                <a:latin typeface="Georgia" pitchFamily="18" charset="0"/>
              </a:rPr>
              <a:t>ли</a:t>
            </a:r>
            <a:r>
              <a:rPr lang="en-US" i="1" dirty="0" smtClean="0">
                <a:latin typeface="Georgia" pitchFamily="18" charset="0"/>
              </a:rPr>
              <a:t> </a:t>
            </a:r>
            <a:r>
              <a:rPr lang="en-US" i="1" dirty="0" err="1" smtClean="0">
                <a:latin typeface="Georgia" pitchFamily="18" charset="0"/>
              </a:rPr>
              <a:t>его</a:t>
            </a:r>
            <a:r>
              <a:rPr lang="en-US" i="1" dirty="0" smtClean="0">
                <a:latin typeface="Georgia" pitchFamily="18" charset="0"/>
              </a:rPr>
              <a:t> </a:t>
            </a:r>
            <a:r>
              <a:rPr lang="en-US" i="1" dirty="0" err="1" smtClean="0">
                <a:latin typeface="Georgia" pitchFamily="18" charset="0"/>
              </a:rPr>
              <a:t>опыт</a:t>
            </a:r>
            <a:r>
              <a:rPr lang="en-US" i="1" dirty="0" smtClean="0">
                <a:latin typeface="Georgia" pitchFamily="18" charset="0"/>
              </a:rPr>
              <a:t>, а </a:t>
            </a:r>
            <a:r>
              <a:rPr lang="en-US" i="1" dirty="0" err="1" smtClean="0">
                <a:latin typeface="Georgia" pitchFamily="18" charset="0"/>
              </a:rPr>
              <a:t>также</a:t>
            </a:r>
            <a:r>
              <a:rPr lang="en-US" i="1" dirty="0" smtClean="0">
                <a:latin typeface="Georgia" pitchFamily="18" charset="0"/>
              </a:rPr>
              <a:t> </a:t>
            </a:r>
            <a:r>
              <a:rPr lang="en-US" i="1" dirty="0" err="1" smtClean="0">
                <a:latin typeface="Georgia" pitchFamily="18" charset="0"/>
              </a:rPr>
              <a:t>новую</a:t>
            </a:r>
            <a:r>
              <a:rPr lang="en-US" i="1" dirty="0" smtClean="0">
                <a:latin typeface="Georgia" pitchFamily="18" charset="0"/>
              </a:rPr>
              <a:t> </a:t>
            </a:r>
            <a:r>
              <a:rPr lang="en-US" i="1" dirty="0" err="1" smtClean="0">
                <a:latin typeface="Georgia" pitchFamily="18" charset="0"/>
              </a:rPr>
              <a:t>социальную</a:t>
            </a:r>
            <a:r>
              <a:rPr lang="en-US" i="1" dirty="0" smtClean="0">
                <a:latin typeface="Georgia" pitchFamily="18" charset="0"/>
              </a:rPr>
              <a:t> </a:t>
            </a:r>
            <a:r>
              <a:rPr lang="en-US" i="1" dirty="0" err="1" smtClean="0">
                <a:latin typeface="Georgia" pitchFamily="18" charset="0"/>
              </a:rPr>
              <a:t>ситуацию</a:t>
            </a:r>
            <a:r>
              <a:rPr lang="en-US" i="1" dirty="0" smtClean="0">
                <a:latin typeface="Georgia" pitchFamily="18" charset="0"/>
              </a:rPr>
              <a:t>, </a:t>
            </a:r>
            <a:r>
              <a:rPr lang="en-US" i="1" dirty="0" err="1" smtClean="0">
                <a:latin typeface="Georgia" pitchFamily="18" charset="0"/>
              </a:rPr>
              <a:t>чтобы</a:t>
            </a:r>
            <a:r>
              <a:rPr lang="en-US" i="1" dirty="0" smtClean="0">
                <a:latin typeface="Georgia" pitchFamily="18" charset="0"/>
              </a:rPr>
              <a:t> </a:t>
            </a:r>
            <a:r>
              <a:rPr lang="en-US" i="1" dirty="0" err="1" smtClean="0">
                <a:latin typeface="Georgia" pitchFamily="18" charset="0"/>
              </a:rPr>
              <a:t>войти</a:t>
            </a:r>
            <a:r>
              <a:rPr lang="en-US" i="1" dirty="0" smtClean="0">
                <a:latin typeface="Georgia" pitchFamily="18" charset="0"/>
              </a:rPr>
              <a:t> в </a:t>
            </a:r>
            <a:r>
              <a:rPr lang="en-US" i="1" dirty="0" err="1" smtClean="0">
                <a:latin typeface="Georgia" pitchFamily="18" charset="0"/>
              </a:rPr>
              <a:t>которую</a:t>
            </a:r>
            <a:r>
              <a:rPr lang="en-US" i="1" dirty="0" smtClean="0">
                <a:latin typeface="Georgia" pitchFamily="18" charset="0"/>
              </a:rPr>
              <a:t> – </a:t>
            </a:r>
            <a:r>
              <a:rPr lang="en-US" i="1" dirty="0" err="1" smtClean="0">
                <a:latin typeface="Georgia" pitchFamily="18" charset="0"/>
              </a:rPr>
              <a:t>необходимо</a:t>
            </a:r>
            <a:r>
              <a:rPr lang="en-US" i="1" dirty="0" smtClean="0">
                <a:latin typeface="Georgia" pitchFamily="18" charset="0"/>
              </a:rPr>
              <a:t> </a:t>
            </a:r>
            <a:r>
              <a:rPr lang="en-US" i="1" dirty="0" err="1" smtClean="0">
                <a:latin typeface="Georgia" pitchFamily="18" charset="0"/>
              </a:rPr>
              <a:t>время</a:t>
            </a:r>
            <a:r>
              <a:rPr lang="en-US" i="1" dirty="0" smtClean="0">
                <a:latin typeface="Georgia" pitchFamily="18" charset="0"/>
              </a:rPr>
              <a:t>. </a:t>
            </a:r>
            <a:endParaRPr lang="ru-RU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Ситуация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«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Черный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ящик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»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229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smtClean="0">
                <a:latin typeface="Georgia" pitchFamily="18" charset="0"/>
              </a:rPr>
              <a:t>Что же происходит с ребенком в первые дни адаптации, что же за ситуация складывается в этот период?</a:t>
            </a:r>
            <a:endParaRPr lang="ru-RU" b="1" i="1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solidFill>
              <a:schemeClr val="tx1"/>
            </a:solidFill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i="1" dirty="0" smtClean="0">
                <a:solidFill>
                  <a:srgbClr val="FFFF00"/>
                </a:solidFill>
                <a:latin typeface="Georgia" pitchFamily="18" charset="0"/>
              </a:rPr>
              <a:t>Школьная адаптация</a:t>
            </a:r>
            <a:r>
              <a:rPr lang="ru-RU" sz="2000" i="1" dirty="0" smtClean="0">
                <a:solidFill>
                  <a:srgbClr val="FF0000"/>
                </a:solidFill>
                <a:latin typeface="Georgia" pitchFamily="18" charset="0"/>
              </a:rPr>
              <a:t> – двусторонний процесс, когда ребенок приспосабливается к школе, а учителя – к его потребностям и интересам </a:t>
            </a:r>
            <a:endParaRPr lang="ru-RU" sz="20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331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FF00"/>
                </a:solidFill>
                <a:latin typeface="Georgia" pitchFamily="18" charset="0"/>
              </a:rPr>
              <a:t>Эт</a:t>
            </a:r>
            <a:r>
              <a:rPr lang="en-US" b="1" smtClean="0">
                <a:solidFill>
                  <a:srgbClr val="FFFF00"/>
                </a:solidFill>
                <a:latin typeface="Georgia" pitchFamily="18" charset="0"/>
              </a:rPr>
              <a:t>ап «острой» адаптации</a:t>
            </a:r>
            <a:r>
              <a:rPr lang="ru-RU" b="1" smtClean="0">
                <a:solidFill>
                  <a:srgbClr val="FFFF00"/>
                </a:solidFill>
                <a:latin typeface="Georgia" pitchFamily="18" charset="0"/>
              </a:rPr>
              <a:t>-</a:t>
            </a:r>
            <a:r>
              <a:rPr lang="en-US" b="1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smtClean="0">
                <a:latin typeface="Georgia" pitchFamily="18" charset="0"/>
              </a:rPr>
              <a:t>первые четыре недели обучения</a:t>
            </a:r>
            <a:r>
              <a:rPr lang="ru-RU" smtClean="0">
                <a:latin typeface="Georgia" pitchFamily="18" charset="0"/>
              </a:rPr>
              <a:t>.</a:t>
            </a:r>
          </a:p>
          <a:p>
            <a:r>
              <a:rPr lang="ru-RU" b="1" smtClean="0">
                <a:solidFill>
                  <a:srgbClr val="FFFF00"/>
                </a:solidFill>
                <a:latin typeface="Georgia" pitchFamily="18" charset="0"/>
              </a:rPr>
              <a:t>Н</a:t>
            </a:r>
            <a:r>
              <a:rPr lang="en-US" b="1" smtClean="0">
                <a:solidFill>
                  <a:srgbClr val="FFFF00"/>
                </a:solidFill>
                <a:latin typeface="Georgia" pitchFamily="18" charset="0"/>
              </a:rPr>
              <a:t>еустойчивая адаптация</a:t>
            </a:r>
            <a:r>
              <a:rPr lang="ru-RU" smtClean="0">
                <a:solidFill>
                  <a:srgbClr val="FFFF00"/>
                </a:solidFill>
                <a:latin typeface="Georgia" pitchFamily="18" charset="0"/>
              </a:rPr>
              <a:t>-</a:t>
            </a:r>
            <a:r>
              <a:rPr lang="en-US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smtClean="0">
                <a:latin typeface="Georgia" pitchFamily="18" charset="0"/>
              </a:rPr>
              <a:t>длится от 2–3 месяцев и до полугода</a:t>
            </a:r>
            <a:r>
              <a:rPr lang="ru-RU" smtClean="0">
                <a:latin typeface="Georgia" pitchFamily="18" charset="0"/>
              </a:rPr>
              <a:t>.</a:t>
            </a:r>
          </a:p>
          <a:p>
            <a:r>
              <a:rPr lang="ru-RU" b="1" smtClean="0">
                <a:solidFill>
                  <a:srgbClr val="FFFF00"/>
                </a:solidFill>
                <a:latin typeface="Georgia" pitchFamily="18" charset="0"/>
              </a:rPr>
              <a:t>У</a:t>
            </a:r>
            <a:r>
              <a:rPr lang="en-US" b="1" smtClean="0">
                <a:solidFill>
                  <a:srgbClr val="FFFF00"/>
                </a:solidFill>
                <a:latin typeface="Georgia" pitchFamily="18" charset="0"/>
              </a:rPr>
              <a:t>стойчивое приспособление</a:t>
            </a:r>
            <a:r>
              <a:rPr lang="ru-RU" b="1" smtClean="0">
                <a:solidFill>
                  <a:srgbClr val="FFFF00"/>
                </a:solidFill>
                <a:latin typeface="Georgia" pitchFamily="18" charset="0"/>
              </a:rPr>
              <a:t>-</a:t>
            </a:r>
            <a:r>
              <a:rPr lang="en-US" smtClean="0">
                <a:latin typeface="Georgia" pitchFamily="18" charset="0"/>
              </a:rPr>
              <a:t>может проходить весь первый учебный год</a:t>
            </a:r>
            <a:endParaRPr lang="ru-RU" smtClean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Какие методы применять при адаптации</a:t>
            </a:r>
            <a:endParaRPr lang="ru-RU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14338" name="Picture 2" descr="C:\Users\User\Desktop\img291508_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55875" y="1844675"/>
            <a:ext cx="4319588" cy="4752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Picture 2" descr="C:\Users\User\Desktop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cap="all" dirty="0" smtClean="0">
                <a:latin typeface="Georgia" pitchFamily="18" charset="0"/>
              </a:rPr>
              <a:t/>
            </a:r>
            <a:br>
              <a:rPr lang="ru-RU" sz="2700" cap="all" dirty="0" smtClean="0">
                <a:latin typeface="Georgia" pitchFamily="18" charset="0"/>
              </a:rPr>
            </a:br>
            <a:r>
              <a:rPr lang="ru-RU" sz="2700" cap="all" dirty="0" smtClean="0">
                <a:latin typeface="Georgia" pitchFamily="18" charset="0"/>
              </a:rPr>
              <a:t/>
            </a:r>
            <a:br>
              <a:rPr lang="ru-RU" sz="2700" cap="all" dirty="0" smtClean="0">
                <a:latin typeface="Georgia" pitchFamily="18" charset="0"/>
              </a:rPr>
            </a:br>
            <a:r>
              <a:rPr lang="ru-RU" sz="2700" cap="all" dirty="0" smtClean="0">
                <a:latin typeface="Georgia" pitchFamily="18" charset="0"/>
              </a:rPr>
              <a:t>Программа психологического сопровождения О. </a:t>
            </a:r>
            <a:r>
              <a:rPr lang="ru-RU" sz="2700" cap="all" dirty="0" err="1" smtClean="0">
                <a:latin typeface="Georgia" pitchFamily="18" charset="0"/>
              </a:rPr>
              <a:t>Хухлаевой</a:t>
            </a:r>
            <a:r>
              <a:rPr lang="ru-RU" sz="2700" cap="all" dirty="0" smtClean="0">
                <a:latin typeface="Georgia" pitchFamily="18" charset="0"/>
              </a:rPr>
              <a:t/>
            </a:r>
            <a:br>
              <a:rPr lang="ru-RU" sz="2700" cap="all" dirty="0" smtClean="0">
                <a:latin typeface="Georgia" pitchFamily="18" charset="0"/>
              </a:rPr>
            </a:br>
            <a:r>
              <a:rPr lang="ru-RU" sz="2700" cap="all" dirty="0" smtClean="0">
                <a:latin typeface="Georgia" pitchFamily="18" charset="0"/>
              </a:rPr>
              <a:t>«Тропинка к</a:t>
            </a:r>
            <a:r>
              <a:rPr lang="en-US" sz="2700" cap="all" dirty="0" smtClean="0">
                <a:latin typeface="Georgia" pitchFamily="18" charset="0"/>
              </a:rPr>
              <a:t> </a:t>
            </a:r>
            <a:r>
              <a:rPr lang="ru-RU" sz="2700" cap="all" dirty="0" smtClean="0">
                <a:latin typeface="Georgia" pitchFamily="18" charset="0"/>
              </a:rPr>
              <a:t>своему „Я“»</a:t>
            </a:r>
            <a:r>
              <a:rPr lang="ru-RU" b="1" cap="all" dirty="0" smtClean="0"/>
              <a:t/>
            </a:r>
            <a:br>
              <a:rPr lang="ru-RU" b="1" cap="all" dirty="0" smtClean="0"/>
            </a:br>
            <a:endParaRPr lang="ru-RU" dirty="0"/>
          </a:p>
        </p:txBody>
      </p:sp>
      <p:pic>
        <p:nvPicPr>
          <p:cNvPr id="16386" name="Picture 2" descr="C:\Users\User\Desktop\d003f4ce8a846e4575886b21bed659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912938"/>
            <a:ext cx="6553200" cy="4684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all" dirty="0" smtClean="0"/>
              <a:t/>
            </a:r>
            <a:br>
              <a:rPr lang="ru-RU" b="1" cap="all" dirty="0" smtClean="0"/>
            </a:br>
            <a:r>
              <a:rPr lang="en-US" cap="all" dirty="0" err="1" smtClean="0">
                <a:solidFill>
                  <a:srgbClr val="FFFF00"/>
                </a:solidFill>
                <a:latin typeface="Georgia" pitchFamily="18" charset="0"/>
              </a:rPr>
              <a:t>Упражнения</a:t>
            </a:r>
            <a:r>
              <a:rPr lang="en-US" cap="all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cap="all" dirty="0" smtClean="0">
                <a:solidFill>
                  <a:srgbClr val="FFFF00"/>
                </a:solidFill>
                <a:latin typeface="Georgia" pitchFamily="18" charset="0"/>
              </a:rPr>
              <a:t/>
            </a:r>
            <a:br>
              <a:rPr lang="ru-RU" cap="all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en-US" cap="all" dirty="0" smtClean="0">
                <a:solidFill>
                  <a:srgbClr val="FFFF00"/>
                </a:solidFill>
                <a:latin typeface="Georgia" pitchFamily="18" charset="0"/>
              </a:rPr>
              <a:t>«</a:t>
            </a:r>
            <a:r>
              <a:rPr lang="en-US" cap="all" dirty="0" err="1" smtClean="0">
                <a:solidFill>
                  <a:srgbClr val="FFFF00"/>
                </a:solidFill>
                <a:latin typeface="Georgia" pitchFamily="18" charset="0"/>
              </a:rPr>
              <a:t>Гимнастики</a:t>
            </a:r>
            <a:r>
              <a:rPr lang="en-US" cap="all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cap="all" dirty="0" err="1" smtClean="0">
                <a:solidFill>
                  <a:srgbClr val="FFFF00"/>
                </a:solidFill>
                <a:latin typeface="Georgia" pitchFamily="18" charset="0"/>
              </a:rPr>
              <a:t>мозга</a:t>
            </a:r>
            <a:r>
              <a:rPr lang="en-US" cap="all" dirty="0" smtClean="0">
                <a:solidFill>
                  <a:srgbClr val="FFFF00"/>
                </a:solidFill>
                <a:latin typeface="Georgia" pitchFamily="18" charset="0"/>
              </a:rPr>
              <a:t>»</a:t>
            </a:r>
            <a:r>
              <a:rPr lang="ru-RU" b="1" cap="all" dirty="0" smtClean="0"/>
              <a:t/>
            </a:r>
            <a:br>
              <a:rPr lang="ru-RU" b="1" cap="all" dirty="0" smtClean="0"/>
            </a:br>
            <a:endParaRPr lang="ru-RU" dirty="0"/>
          </a:p>
        </p:txBody>
      </p:sp>
      <p:pic>
        <p:nvPicPr>
          <p:cNvPr id="17410" name="Picture 2" descr="C:\Users\User\Desktop\гимнастика для мозга\img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484313"/>
            <a:ext cx="3298825" cy="2474912"/>
          </a:xfrm>
        </p:spPr>
      </p:pic>
      <p:pic>
        <p:nvPicPr>
          <p:cNvPr id="17411" name="Picture 3" descr="C:\Users\User\Desktop\гимнастика для мозга\slide_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1484313"/>
            <a:ext cx="3203575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C:\Users\User\Desktop\гимнастика для мозга\slide_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4076700"/>
            <a:ext cx="3421062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C:\Users\User\Desktop\гимнастика для мозга\img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4149725"/>
            <a:ext cx="3275013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all" dirty="0" smtClean="0"/>
              <a:t/>
            </a:r>
            <a:br>
              <a:rPr lang="ru-RU" b="1" cap="all" dirty="0" smtClean="0"/>
            </a:br>
            <a:r>
              <a:rPr lang="ru-RU" b="1" cap="all" dirty="0" smtClean="0">
                <a:solidFill>
                  <a:srgbClr val="FFFF00"/>
                </a:solidFill>
                <a:latin typeface="Georgia" pitchFamily="18" charset="0"/>
              </a:rPr>
              <a:t>Календарь настроения</a:t>
            </a:r>
            <a:r>
              <a:rPr lang="ru-RU" b="1" cap="all" dirty="0" smtClean="0"/>
              <a:t/>
            </a:r>
            <a:br>
              <a:rPr lang="ru-RU" b="1" cap="all" dirty="0" smtClean="0"/>
            </a:br>
            <a:endParaRPr lang="ru-RU" dirty="0"/>
          </a:p>
        </p:txBody>
      </p:sp>
      <p:pic>
        <p:nvPicPr>
          <p:cNvPr id="18434" name="Picture 2" descr="C:\Users\User\Desktop\DSCN379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ариации розовые 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вариации розовые 3</Template>
  <TotalTime>51</TotalTime>
  <Words>321</Words>
  <Application>Microsoft Office PowerPoint</Application>
  <PresentationFormat>Экран (4:3)</PresentationFormat>
  <Paragraphs>24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13</vt:i4>
      </vt:variant>
    </vt:vector>
  </HeadingPairs>
  <TitlesOfParts>
    <vt:vector size="25" baseType="lpstr">
      <vt:lpstr>Calibri</vt:lpstr>
      <vt:lpstr>Arial</vt:lpstr>
      <vt:lpstr>Georgia</vt:lpstr>
      <vt:lpstr>вариации розовые 3</vt:lpstr>
      <vt:lpstr>вариации розовые 3</vt:lpstr>
      <vt:lpstr>вариации розовые 3</vt:lpstr>
      <vt:lpstr>вариации розовые 3</vt:lpstr>
      <vt:lpstr>вариации розовые 3</vt:lpstr>
      <vt:lpstr>вариации розовые 3</vt:lpstr>
      <vt:lpstr>вариации розовые 3</vt:lpstr>
      <vt:lpstr>вариации розовые 3</vt:lpstr>
      <vt:lpstr>вариации розовые 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111</cp:lastModifiedBy>
  <cp:revision>7</cp:revision>
  <dcterms:created xsi:type="dcterms:W3CDTF">2014-09-19T17:43:28Z</dcterms:created>
  <dcterms:modified xsi:type="dcterms:W3CDTF">2018-11-11T07:24:27Z</dcterms:modified>
</cp:coreProperties>
</file>