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60" r:id="rId3"/>
    <p:sldId id="266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5" r:id="rId14"/>
    <p:sldId id="275" r:id="rId15"/>
    <p:sldId id="277" r:id="rId16"/>
    <p:sldId id="278" r:id="rId17"/>
    <p:sldId id="279" r:id="rId18"/>
    <p:sldId id="282" r:id="rId19"/>
    <p:sldId id="283" r:id="rId20"/>
    <p:sldId id="281" r:id="rId21"/>
    <p:sldId id="284" r:id="rId22"/>
    <p:sldId id="287" r:id="rId23"/>
    <p:sldId id="285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110" d="100"/>
          <a:sy n="110" d="100"/>
        </p:scale>
        <p:origin x="-828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A37A2-95D5-4044-9D98-128A5D68B620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945CA-EFA3-48E8-91EA-BC3E10DB16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945CA-EFA3-48E8-91EA-BC3E10DB1621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3" y="2857501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1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1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801416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5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2455731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275114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231207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3" y="270185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1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25986"/>
            <a:ext cx="8208912" cy="46175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5486"/>
            <a:ext cx="8208912" cy="151216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Использование</a:t>
            </a:r>
            <a:br>
              <a:rPr lang="ru-RU" sz="3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устройств мобильной связи в общеобразовательных организациях</a:t>
            </a:r>
            <a:endParaRPr lang="ru-RU" sz="30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51670"/>
            <a:ext cx="8363272" cy="14401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Родителям (законным представителям) </a:t>
            </a:r>
            <a:r>
              <a:rPr lang="ru-RU" sz="2400" b="1" dirty="0" smtClean="0"/>
              <a:t>не рекомендуется </a:t>
            </a:r>
            <a:r>
              <a:rPr lang="ru-RU" sz="2400" dirty="0" smtClean="0"/>
              <a:t>звонить обучающимся во время образовательного процесса. </a:t>
            </a:r>
          </a:p>
          <a:p>
            <a:endParaRPr lang="ru-RU" sz="2400" dirty="0" smtClean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843558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Правила пользования сотовыми телефонами в школе</a:t>
            </a:r>
            <a:r>
              <a:rPr lang="ru-RU" i="1" u="sng" dirty="0" smtClean="0"/>
              <a:t/>
            </a:r>
            <a:br>
              <a:rPr lang="ru-RU" i="1" u="sng" dirty="0" smtClean="0"/>
            </a:br>
            <a:endParaRPr lang="ru-RU" i="1" u="sng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411510"/>
            <a:ext cx="227802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51670"/>
            <a:ext cx="8363272" cy="151216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В случае </a:t>
            </a:r>
            <a:r>
              <a:rPr lang="ru-RU" sz="2400" dirty="0" smtClean="0"/>
              <a:t>форс-мажорных </a:t>
            </a:r>
            <a:r>
              <a:rPr lang="ru-RU" sz="2400" dirty="0" smtClean="0"/>
              <a:t>обстоятельств для связи со своими детьми во время образовательного процесса родителям </a:t>
            </a:r>
            <a:r>
              <a:rPr lang="ru-RU" sz="2400" dirty="0" smtClean="0"/>
              <a:t>рекомендуется </a:t>
            </a:r>
            <a:r>
              <a:rPr lang="ru-RU" sz="2400" dirty="0" smtClean="0"/>
              <a:t>передавать сообщения секретарю школы. </a:t>
            </a:r>
            <a:endParaRPr lang="ru-RU" sz="2400" dirty="0" smtClean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843558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Правила пользования сотовыми телефонами в школе</a:t>
            </a:r>
            <a:r>
              <a:rPr lang="ru-RU" i="1" u="sng" dirty="0" smtClean="0"/>
              <a:t/>
            </a:r>
            <a:br>
              <a:rPr lang="ru-RU" i="1" u="sng" dirty="0" smtClean="0"/>
            </a:br>
            <a:endParaRPr lang="ru-RU" i="1" u="sng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411510"/>
            <a:ext cx="227802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23678"/>
            <a:ext cx="8363272" cy="158417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В случае форс-мажорных обстоятельств обучающиеся могут воспользоваться средством мобильной связи во время образовательного процесса </a:t>
            </a:r>
            <a:r>
              <a:rPr lang="ru-RU" sz="2400" b="1" dirty="0" smtClean="0"/>
              <a:t>с разрешения </a:t>
            </a:r>
            <a:r>
              <a:rPr lang="ru-RU" sz="2400" dirty="0" smtClean="0"/>
              <a:t>учителя или представителя администрации школы.</a:t>
            </a:r>
            <a:endParaRPr lang="ru-RU" sz="2400" dirty="0" smtClean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843558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Правила пользования сотовыми телефонами в школе</a:t>
            </a:r>
            <a:r>
              <a:rPr lang="ru-RU" i="1" u="sng" dirty="0" smtClean="0"/>
              <a:t/>
            </a:r>
            <a:br>
              <a:rPr lang="ru-RU" i="1" u="sng" dirty="0" smtClean="0"/>
            </a:br>
            <a:endParaRPr lang="ru-RU" i="1" u="sng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411510"/>
            <a:ext cx="227802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9542"/>
            <a:ext cx="8229600" cy="41044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/>
              <a:t>Обучающимся (пользователям) запрещается</a:t>
            </a:r>
            <a:r>
              <a:rPr lang="ru-RU" b="1" dirty="0" smtClean="0"/>
              <a:t>: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dirty="0" smtClean="0"/>
              <a:t>Использовать </a:t>
            </a:r>
            <a:r>
              <a:rPr lang="ru-RU" dirty="0" smtClean="0"/>
              <a:t>сотовый </a:t>
            </a:r>
            <a:r>
              <a:rPr lang="ru-RU" dirty="0" smtClean="0"/>
              <a:t>телефон </a:t>
            </a:r>
            <a:r>
              <a:rPr lang="ru-RU" dirty="0" smtClean="0"/>
              <a:t>в период образовательного процесса в любом режиме (в том числе как калькулятор, записную книжку, часы и т.д.). </a:t>
            </a:r>
          </a:p>
          <a:p>
            <a:pPr algn="just"/>
            <a:r>
              <a:rPr lang="ru-RU" dirty="0" smtClean="0"/>
              <a:t>Использовать сотовый </a:t>
            </a:r>
            <a:r>
              <a:rPr lang="ru-RU" dirty="0" smtClean="0"/>
              <a:t>телефон </a:t>
            </a:r>
            <a:r>
              <a:rPr lang="ru-RU" dirty="0" smtClean="0"/>
              <a:t>как фото- видеокамеру на уроках, нарушая тем самым права участников образовательного процесса на неприкосновенность частной жизни. </a:t>
            </a:r>
          </a:p>
          <a:p>
            <a:pPr algn="just"/>
            <a:r>
              <a:rPr lang="ru-RU" dirty="0" smtClean="0"/>
              <a:t> Прослушивать радио и музыку без наушников в помещении школы. </a:t>
            </a:r>
          </a:p>
          <a:p>
            <a:pPr algn="just"/>
            <a:r>
              <a:rPr lang="ru-RU" dirty="0" smtClean="0"/>
              <a:t> Демонстрировать фотографии и снимки, видеозаписи, оскорбляющие достоинство человека, пропагандировать жестокость и насилие посредством сотового (мобильного) телефона, сознательно наносить вред имиджу школы. </a:t>
            </a:r>
          </a:p>
          <a:p>
            <a:pPr algn="just"/>
            <a:r>
              <a:rPr lang="ru-RU" dirty="0" smtClean="0"/>
              <a:t>Пользователям запрещается подключать телефоны к электрическим сетям школы для зарядки. 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411510"/>
            <a:ext cx="227802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65083"/>
            <a:ext cx="7704856" cy="4334401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3568" y="339502"/>
            <a:ext cx="7704856" cy="1008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Мониторинг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социальных сетей школьников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843558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Социальная сеть</a:t>
            </a:r>
            <a:r>
              <a:rPr lang="ru-RU" i="1" u="sng" dirty="0" smtClean="0"/>
              <a:t/>
            </a:r>
            <a:br>
              <a:rPr lang="ru-RU" i="1" u="sng" dirty="0" smtClean="0"/>
            </a:br>
            <a:endParaRPr lang="ru-RU" i="1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635646"/>
            <a:ext cx="4680520" cy="31683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300" dirty="0" smtClean="0"/>
              <a:t>П</a:t>
            </a:r>
            <a:r>
              <a:rPr lang="ru-RU" sz="2300" dirty="0" smtClean="0"/>
              <a:t>латформа</a:t>
            </a:r>
            <a:r>
              <a:rPr lang="ru-RU" sz="2300" dirty="0" smtClean="0"/>
              <a:t>, </a:t>
            </a:r>
            <a:r>
              <a:rPr lang="ru-RU" sz="2300" dirty="0" err="1" smtClean="0"/>
              <a:t>онлайн-сервис</a:t>
            </a:r>
            <a:r>
              <a:rPr lang="ru-RU" sz="2300" dirty="0" smtClean="0"/>
              <a:t> и </a:t>
            </a:r>
            <a:r>
              <a:rPr lang="ru-RU" sz="2300" dirty="0" err="1" smtClean="0"/>
              <a:t>веб-сайт</a:t>
            </a:r>
            <a:r>
              <a:rPr lang="ru-RU" sz="2300" dirty="0" smtClean="0"/>
              <a:t>, предназначенные для построения, отражения и организации социальных взаимоотношений в Интернете</a:t>
            </a:r>
            <a:r>
              <a:rPr lang="ru-RU" sz="2300" dirty="0" smtClean="0"/>
              <a:t>.</a:t>
            </a:r>
          </a:p>
          <a:p>
            <a:pPr algn="just"/>
            <a:endParaRPr lang="ru-RU" sz="2300" dirty="0" smtClean="0"/>
          </a:p>
          <a:p>
            <a:pPr algn="just"/>
            <a:r>
              <a:rPr lang="ru-RU" sz="2300" dirty="0" smtClean="0"/>
              <a:t>Социальные сети стали наиболее универсальным и удобным инструментом общения и самыми популярными сервисами, удерживающими внимание большей части активной </a:t>
            </a:r>
            <a:r>
              <a:rPr lang="ru-RU" sz="2300" dirty="0" err="1" smtClean="0"/>
              <a:t>интернет-аудитории</a:t>
            </a:r>
            <a:r>
              <a:rPr lang="ru-RU" sz="2400" dirty="0" smtClean="0"/>
              <a:t>.</a:t>
            </a:r>
            <a:endParaRPr lang="ru-RU" sz="2200" dirty="0" smtClean="0"/>
          </a:p>
        </p:txBody>
      </p:sp>
      <p:pic>
        <p:nvPicPr>
          <p:cNvPr id="33798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75606"/>
            <a:ext cx="3625379" cy="3625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7654"/>
            <a:ext cx="3970784" cy="275689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Мониторинг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smtClean="0"/>
              <a:t>деятельность работников и родителей (законных представителей) несовершеннолетних учащихся, направленная на выявление негативных явлений, проявляющихся в информации, распространяемой обучающимися в </a:t>
            </a:r>
            <a:r>
              <a:rPr lang="ru-RU" dirty="0" err="1" smtClean="0"/>
              <a:t>соцсетях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63638"/>
            <a:ext cx="3830406" cy="3096344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8001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Мониторинг учащихся школы в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соц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сетях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91630"/>
            <a:ext cx="3970784" cy="275689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выявление </a:t>
            </a:r>
            <a:r>
              <a:rPr lang="ru-RU" sz="1600" dirty="0" smtClean="0"/>
              <a:t>признаков </a:t>
            </a:r>
            <a:r>
              <a:rPr lang="ru-RU" sz="1600" b="1" dirty="0" err="1" smtClean="0"/>
              <a:t>девиантного</a:t>
            </a:r>
            <a:r>
              <a:rPr lang="ru-RU" sz="1600" b="1" dirty="0" smtClean="0"/>
              <a:t> </a:t>
            </a:r>
            <a:r>
              <a:rPr lang="ru-RU" sz="1600" dirty="0" smtClean="0"/>
              <a:t> поведения;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выявление </a:t>
            </a:r>
            <a:r>
              <a:rPr lang="ru-RU" sz="1600" dirty="0" smtClean="0"/>
              <a:t>фактов распространения информации, склоняющей несовершеннолетних к асоциальному </a:t>
            </a:r>
            <a:r>
              <a:rPr lang="ru-RU" sz="1600" dirty="0" smtClean="0"/>
              <a:t>поведению;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своевременное </a:t>
            </a:r>
            <a:r>
              <a:rPr lang="ru-RU" sz="1600" dirty="0" smtClean="0"/>
              <a:t>выявление информации, причиняющей вред их здоровью и </a:t>
            </a:r>
            <a:r>
              <a:rPr lang="ru-RU" sz="1600" dirty="0" smtClean="0"/>
              <a:t>развитию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555526"/>
            <a:ext cx="8229600" cy="8001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Задачи мониторинга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686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651" y="1419622"/>
            <a:ext cx="4900349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51670"/>
            <a:ext cx="8229600" cy="3507854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побуждающая </a:t>
            </a:r>
            <a:r>
              <a:rPr lang="ru-RU" sz="1600" dirty="0" smtClean="0"/>
              <a:t>детей к совершению действий, представляющих угрозу их жизни и </a:t>
            </a:r>
            <a:r>
              <a:rPr lang="ru-RU" sz="1600" dirty="0" smtClean="0"/>
              <a:t>здоровью</a:t>
            </a:r>
            <a:r>
              <a:rPr lang="ru-RU" sz="1600" dirty="0" smtClean="0"/>
              <a:t>, в том числе к причинению вреда своему здоровью, самоубийству, либо жизни и </a:t>
            </a:r>
            <a:r>
              <a:rPr lang="ru-RU" sz="1600" dirty="0" smtClean="0"/>
              <a:t>здоровью </a:t>
            </a:r>
            <a:r>
              <a:rPr lang="ru-RU" sz="1600" dirty="0" smtClean="0"/>
              <a:t>иных лиц, либо направленная на склонение или иное вовлечение детей в совершение таких действий; 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способная </a:t>
            </a:r>
            <a:r>
              <a:rPr lang="ru-RU" sz="1600" dirty="0" smtClean="0"/>
              <a:t>вызвать у детей желание употребить наркотические средства, психотропные </a:t>
            </a:r>
            <a:r>
              <a:rPr lang="ru-RU" sz="1600" dirty="0" smtClean="0"/>
              <a:t>и одурманивающие </a:t>
            </a:r>
            <a:r>
              <a:rPr lang="ru-RU" sz="1600" dirty="0" smtClean="0"/>
              <a:t>вещества, табачные изделия, алкогольную и спиртосодержащую продукцию, принять участие в азартных </a:t>
            </a:r>
            <a:r>
              <a:rPr lang="ru-RU" sz="1600" dirty="0" smtClean="0"/>
              <a:t>играх;</a:t>
            </a:r>
          </a:p>
          <a:p>
            <a:pPr algn="just"/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843558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Предметом мониторинга является информация, причиняющая вред здоровью и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развитию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детей, а именно: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31590"/>
            <a:ext cx="8229600" cy="324383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900" dirty="0" smtClean="0"/>
              <a:t>обосновывающая или оправдывающая допустимость насилия и жестокости либо побуждающая осуществлять насильственные действия по отношению к людям или животным</a:t>
            </a:r>
            <a:r>
              <a:rPr lang="ru-RU" sz="1900" dirty="0" smtClean="0"/>
              <a:t>;</a:t>
            </a:r>
          </a:p>
          <a:p>
            <a:pPr algn="just"/>
            <a:endParaRPr lang="ru-RU" sz="1900" dirty="0" smtClean="0"/>
          </a:p>
          <a:p>
            <a:pPr algn="just"/>
            <a:r>
              <a:rPr lang="ru-RU" sz="1900" dirty="0" smtClean="0"/>
              <a:t>отрицающая </a:t>
            </a:r>
            <a:r>
              <a:rPr lang="ru-RU" sz="1900" dirty="0" smtClean="0"/>
              <a:t>семейные </a:t>
            </a:r>
            <a:r>
              <a:rPr lang="ru-RU" sz="1900" dirty="0" smtClean="0"/>
              <a:t>ценности; </a:t>
            </a:r>
          </a:p>
          <a:p>
            <a:pPr algn="just"/>
            <a:endParaRPr lang="ru-RU" sz="1900" dirty="0" smtClean="0"/>
          </a:p>
          <a:p>
            <a:pPr algn="just"/>
            <a:r>
              <a:rPr lang="ru-RU" sz="1900" dirty="0" smtClean="0"/>
              <a:t>оправдывающая противоправное поведение; </a:t>
            </a:r>
            <a:endParaRPr lang="ru-RU" sz="1900" dirty="0" smtClean="0"/>
          </a:p>
          <a:p>
            <a:pPr algn="just"/>
            <a:endParaRPr lang="ru-RU" sz="1900" dirty="0" smtClean="0"/>
          </a:p>
          <a:p>
            <a:pPr algn="just"/>
            <a:r>
              <a:rPr lang="ru-RU" sz="1900" dirty="0" smtClean="0"/>
              <a:t>содержащая нецензурную брань; </a:t>
            </a:r>
            <a:endParaRPr lang="ru-RU" sz="1900" dirty="0" smtClean="0"/>
          </a:p>
          <a:p>
            <a:pPr algn="just"/>
            <a:endParaRPr lang="ru-RU" sz="1900" dirty="0" smtClean="0"/>
          </a:p>
          <a:p>
            <a:pPr algn="just"/>
            <a:r>
              <a:rPr lang="ru-RU" sz="1900" dirty="0" smtClean="0"/>
              <a:t>побуждающая детей вступить в </a:t>
            </a:r>
            <a:r>
              <a:rPr lang="ru-RU" sz="1900" dirty="0" smtClean="0"/>
              <a:t>различные </a:t>
            </a:r>
            <a:r>
              <a:rPr lang="ru-RU" sz="1900" dirty="0" smtClean="0"/>
              <a:t>секты.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9542"/>
            <a:ext cx="8352928" cy="4032448"/>
          </a:xfrm>
        </p:spPr>
        <p:txBody>
          <a:bodyPr>
            <a:normAutofit/>
          </a:bodyPr>
          <a:lstStyle/>
          <a:p>
            <a:pPr algn="ctr" fontAlgn="t">
              <a:buNone/>
            </a:pPr>
            <a:r>
              <a:rPr lang="ru-RU" sz="2800" b="1" dirty="0" smtClean="0">
                <a:cs typeface="Times New Roman" pitchFamily="18" charset="0"/>
              </a:rPr>
              <a:t>ПРИКАЗ </a:t>
            </a:r>
            <a:r>
              <a:rPr lang="ru-RU" b="1" dirty="0" smtClean="0">
                <a:cs typeface="Times New Roman" pitchFamily="18" charset="0"/>
              </a:rPr>
              <a:t> от 27.03.2024 №40</a:t>
            </a:r>
            <a:r>
              <a:rPr lang="en-US" b="1" dirty="0" smtClean="0">
                <a:cs typeface="Times New Roman" pitchFamily="18" charset="0"/>
              </a:rPr>
              <a:t>/1</a:t>
            </a:r>
            <a:r>
              <a:rPr lang="en-US" b="1" dirty="0" smtClean="0">
                <a:cs typeface="Times New Roman" pitchFamily="18" charset="0"/>
              </a:rPr>
              <a:t> </a:t>
            </a:r>
          </a:p>
          <a:p>
            <a:pPr algn="ctr" fontAlgn="t">
              <a:buNone/>
            </a:pPr>
            <a:r>
              <a:rPr lang="ru-RU" sz="2400" b="1" dirty="0" smtClean="0"/>
              <a:t>Об</a:t>
            </a:r>
            <a:r>
              <a:rPr lang="en-US" sz="2400" b="1" dirty="0" smtClean="0"/>
              <a:t> </a:t>
            </a:r>
            <a:r>
              <a:rPr lang="ru-RU" sz="2400" b="1" dirty="0" smtClean="0"/>
              <a:t>ограничении</a:t>
            </a:r>
            <a:r>
              <a:rPr lang="en-US" sz="2400" b="1" dirty="0" smtClean="0"/>
              <a:t> </a:t>
            </a:r>
            <a:r>
              <a:rPr lang="ru-RU" sz="2400" b="1" dirty="0" smtClean="0"/>
              <a:t>использования</a:t>
            </a:r>
            <a:r>
              <a:rPr lang="en-US" sz="2400" b="1" dirty="0" smtClean="0"/>
              <a:t> </a:t>
            </a:r>
            <a:r>
              <a:rPr lang="ru-RU" sz="2400" b="1" dirty="0" smtClean="0"/>
              <a:t>мобильных</a:t>
            </a:r>
            <a:r>
              <a:rPr lang="en-US" sz="2400" b="1" dirty="0" smtClean="0"/>
              <a:t> </a:t>
            </a:r>
            <a:r>
              <a:rPr lang="ru-RU" sz="2400" b="1" dirty="0" smtClean="0"/>
              <a:t>устройств</a:t>
            </a:r>
            <a:endParaRPr lang="en-US" sz="2400" dirty="0" smtClean="0"/>
          </a:p>
          <a:p>
            <a:pPr fontAlgn="t">
              <a:buNone/>
            </a:pPr>
            <a:r>
              <a:rPr lang="ru-RU" sz="1600" dirty="0" smtClean="0">
                <a:cs typeface="Times New Roman" pitchFamily="18" charset="0"/>
              </a:rPr>
              <a:t>Нормативно-правовая база:</a:t>
            </a:r>
            <a:endParaRPr lang="en-US" sz="1600" dirty="0" smtClean="0">
              <a:cs typeface="Times New Roman" pitchFamily="18" charset="0"/>
            </a:endParaRPr>
          </a:p>
          <a:p>
            <a:pPr algn="just"/>
            <a:r>
              <a:rPr lang="ru-RU" sz="1600" dirty="0" smtClean="0">
                <a:cs typeface="Times New Roman" pitchFamily="18" charset="0"/>
              </a:rPr>
              <a:t>П</a:t>
            </a:r>
            <a:r>
              <a:rPr lang="ru-RU" sz="1600" dirty="0" smtClean="0">
                <a:cs typeface="Times New Roman" pitchFamily="18" charset="0"/>
              </a:rPr>
              <a:t>ункт 4.1 </a:t>
            </a:r>
            <a:r>
              <a:rPr lang="ru-RU" sz="1600" dirty="0" smtClean="0">
                <a:cs typeface="Times New Roman" pitchFamily="18" charset="0"/>
              </a:rPr>
              <a:t>части 1 статьи 43 Федерального закона от 29.12.2012 № 273-ФЗ, </a:t>
            </a:r>
            <a:endParaRPr lang="ru-RU" sz="1600" dirty="0" smtClean="0">
              <a:cs typeface="Times New Roman" pitchFamily="18" charset="0"/>
            </a:endParaRPr>
          </a:p>
          <a:p>
            <a:pPr algn="just"/>
            <a:r>
              <a:rPr lang="ru-RU" sz="1600" dirty="0" smtClean="0">
                <a:cs typeface="Times New Roman" pitchFamily="18" charset="0"/>
              </a:rPr>
              <a:t>М</a:t>
            </a:r>
            <a:r>
              <a:rPr lang="ru-RU" sz="1600" dirty="0" smtClean="0">
                <a:cs typeface="Times New Roman" pitchFamily="18" charset="0"/>
              </a:rPr>
              <a:t>етодические рекомендации от </a:t>
            </a:r>
            <a:r>
              <a:rPr lang="ru-RU" sz="1600" dirty="0" smtClean="0">
                <a:cs typeface="Times New Roman" pitchFamily="18" charset="0"/>
              </a:rPr>
              <a:t>14.08.2019 г. № 2.4.0150-19 «Об использовании устройств мобильной связи в общеобразовательных организациях», 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Постановление </a:t>
            </a:r>
            <a:r>
              <a:rPr lang="ru-RU" sz="1600" dirty="0" smtClean="0">
                <a:cs typeface="Times New Roman" pitchFamily="18" charset="0"/>
              </a:rPr>
              <a:t>Главного государственного санитарного врача Российской Федерации от 28.09.2020 г. № 28 "Об утверждении санитарных правил СП 2.4. 3648-20 "Санитарно-эпидемиологические требования к организациям воспитания и обучения, отдыха и оздоровления детей и молодежи", </a:t>
            </a:r>
            <a:endParaRPr lang="ru-RU" sz="1600" dirty="0" smtClean="0">
              <a:cs typeface="Times New Roman" pitchFamily="18" charset="0"/>
            </a:endParaRPr>
          </a:p>
          <a:p>
            <a:pPr algn="just"/>
            <a:r>
              <a:rPr lang="ru-RU" sz="1600" dirty="0" smtClean="0">
                <a:cs typeface="Times New Roman" pitchFamily="18" charset="0"/>
              </a:rPr>
              <a:t>Решение Педагогического </a:t>
            </a:r>
            <a:r>
              <a:rPr lang="ru-RU" sz="1600" dirty="0" smtClean="0">
                <a:cs typeface="Times New Roman" pitchFamily="18" charset="0"/>
              </a:rPr>
              <a:t>совета (протокол №7 от 27.03.2024 г.)</a:t>
            </a:r>
            <a:endParaRPr lang="ru-RU" sz="1600" dirty="0" smtClean="0"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31590"/>
            <a:ext cx="8229600" cy="266429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Мониторинг осуществляется на основе данных, получаемых </a:t>
            </a:r>
            <a:r>
              <a:rPr lang="ru-RU" sz="2400" dirty="0" smtClean="0"/>
              <a:t> </a:t>
            </a:r>
            <a:r>
              <a:rPr lang="ru-RU" sz="2400" dirty="0" smtClean="0"/>
              <a:t>в социальных сетях, расположенных в сети «Интернет», к которым могут относиться: </a:t>
            </a:r>
            <a:r>
              <a:rPr lang="ru-RU" sz="2400" dirty="0" err="1" smtClean="0"/>
              <a:t>Вконтакте</a:t>
            </a:r>
            <a:r>
              <a:rPr lang="ru-RU" sz="2400" dirty="0" smtClean="0"/>
              <a:t>, </a:t>
            </a:r>
            <a:r>
              <a:rPr lang="ru-RU" sz="2400" dirty="0" smtClean="0"/>
              <a:t>Одноклассники</a:t>
            </a:r>
            <a:r>
              <a:rPr lang="en-US" sz="2400" dirty="0" smtClean="0"/>
              <a:t>, </a:t>
            </a:r>
            <a:r>
              <a:rPr lang="en-US" sz="2400" dirty="0" err="1" smtClean="0"/>
              <a:t>Twich</a:t>
            </a:r>
            <a:r>
              <a:rPr lang="en-US" sz="2400" dirty="0" smtClean="0"/>
              <a:t>, </a:t>
            </a:r>
            <a:r>
              <a:rPr lang="en-US" sz="2400" dirty="0" err="1" smtClean="0"/>
              <a:t>Likee</a:t>
            </a:r>
            <a:r>
              <a:rPr lang="en-US" sz="2400" dirty="0" smtClean="0"/>
              <a:t>, </a:t>
            </a:r>
            <a:r>
              <a:rPr lang="en-US" sz="2400" dirty="0" err="1" smtClean="0"/>
              <a:t>Tik</a:t>
            </a:r>
            <a:r>
              <a:rPr lang="en-US" sz="2400" dirty="0" smtClean="0"/>
              <a:t> </a:t>
            </a:r>
            <a:r>
              <a:rPr lang="en-US" sz="2400" dirty="0" err="1" smtClean="0"/>
              <a:t>tok</a:t>
            </a:r>
            <a:r>
              <a:rPr lang="en-US" sz="2400" dirty="0" smtClean="0"/>
              <a:t> </a:t>
            </a:r>
            <a:r>
              <a:rPr lang="ru-RU" sz="2400" dirty="0" smtClean="0"/>
              <a:t>на </a:t>
            </a:r>
            <a:r>
              <a:rPr lang="ru-RU" sz="2400" dirty="0" smtClean="0"/>
              <a:t>почтовом сайте </a:t>
            </a:r>
            <a:r>
              <a:rPr lang="en-US" sz="2400" dirty="0" smtClean="0"/>
              <a:t>mail.ru, </a:t>
            </a:r>
            <a:r>
              <a:rPr lang="ru-RU" sz="2400" dirty="0" smtClean="0"/>
              <a:t>а также переписываться в </a:t>
            </a:r>
            <a:r>
              <a:rPr lang="ru-RU" sz="2400" dirty="0" err="1" smtClean="0"/>
              <a:t>мессенджерах</a:t>
            </a:r>
            <a:r>
              <a:rPr lang="ru-RU" sz="2400" dirty="0" smtClean="0"/>
              <a:t> - </a:t>
            </a:r>
            <a:r>
              <a:rPr lang="en-US" sz="2400" dirty="0" err="1" smtClean="0"/>
              <a:t>WhatsApp</a:t>
            </a:r>
            <a:r>
              <a:rPr lang="en-US" sz="2400" dirty="0" smtClean="0"/>
              <a:t>, </a:t>
            </a:r>
            <a:r>
              <a:rPr lang="en-US" sz="2400" dirty="0" err="1" smtClean="0"/>
              <a:t>Viber</a:t>
            </a:r>
            <a:r>
              <a:rPr lang="en-US" sz="2400" dirty="0" smtClean="0"/>
              <a:t>, </a:t>
            </a:r>
            <a:r>
              <a:rPr lang="en-US" sz="2400" dirty="0" smtClean="0"/>
              <a:t>Skype</a:t>
            </a:r>
            <a:r>
              <a:rPr lang="en-US" sz="2400" dirty="0" smtClean="0"/>
              <a:t>, </a:t>
            </a:r>
            <a:r>
              <a:rPr lang="en-US" sz="2400" dirty="0" smtClean="0"/>
              <a:t>Telegram</a:t>
            </a:r>
            <a:r>
              <a:rPr lang="ru-RU" sz="2400" dirty="0" smtClean="0"/>
              <a:t>и др.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r="1043" b="8127"/>
          <a:stretch>
            <a:fillRect/>
          </a:stretch>
        </p:blipFill>
        <p:spPr bwMode="auto">
          <a:xfrm>
            <a:off x="1331640" y="233741"/>
            <a:ext cx="6480720" cy="490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9542"/>
            <a:ext cx="8208912" cy="10081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Закон Свердловской области от 16.07.2009 года №73-03</a:t>
            </a:r>
            <a:endParaRPr lang="ru-RU" sz="3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003798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Закон Свердловской области от 16.07.2009 года № 73-03 Об установлении на территории свердловской области мер по недопущению нахождения детей в местах, нахождение в которых может причинить вред здоровью детей, их физическому, интеллектуальному, психическому, духовному и нравственному развитию, и по недопущению нахождения детей в ночное время в общественных местах без сопровождения родителей (лиц, их заменяющих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455665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0" y="699542"/>
            <a:ext cx="4392488" cy="4032448"/>
          </a:xfrm>
        </p:spPr>
        <p:txBody>
          <a:bodyPr>
            <a:normAutofit/>
          </a:bodyPr>
          <a:lstStyle/>
          <a:p>
            <a:pPr algn="ctr" fontAlgn="t">
              <a:buNone/>
            </a:pPr>
            <a:r>
              <a:rPr lang="ru-RU" sz="2800" b="1" dirty="0" smtClean="0">
                <a:cs typeface="Times New Roman" pitchFamily="18" charset="0"/>
              </a:rPr>
              <a:t>ЦЕЛЬ –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cs typeface="Times New Roman" pitchFamily="18" charset="0"/>
              </a:rPr>
              <a:t>Внедрение культуры безопасной эксплуатации устройств мобильной связи и </a:t>
            </a:r>
            <a:r>
              <a:rPr lang="ru-RU" sz="2200" b="1" dirty="0" smtClean="0">
                <a:cs typeface="Times New Roman" pitchFamily="18" charset="0"/>
              </a:rPr>
              <a:t>ограничения</a:t>
            </a:r>
            <a:r>
              <a:rPr lang="ru-RU" sz="2200" dirty="0" smtClean="0">
                <a:cs typeface="Times New Roman" pitchFamily="18" charset="0"/>
              </a:rPr>
              <a:t> их использования на территории МАОУ «</a:t>
            </a:r>
            <a:r>
              <a:rPr lang="ru-RU" sz="2200" dirty="0" err="1" smtClean="0">
                <a:cs typeface="Times New Roman" pitchFamily="18" charset="0"/>
              </a:rPr>
              <a:t>Бугалышская</a:t>
            </a:r>
            <a:r>
              <a:rPr lang="ru-RU" sz="2200" dirty="0" smtClean="0">
                <a:cs typeface="Times New Roman" pitchFamily="18" charset="0"/>
              </a:rPr>
              <a:t> СОШ» в целях, не связанных с образованием.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31590"/>
            <a:ext cx="4212560" cy="2808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843558"/>
            <a:ext cx="8712968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Правила пользования сотовыми телефонами в школе</a:t>
            </a:r>
            <a:r>
              <a:rPr lang="ru-RU" i="1" u="sng" dirty="0" smtClean="0"/>
              <a:t/>
            </a:r>
            <a:br>
              <a:rPr lang="ru-RU" i="1" u="sng" dirty="0" smtClean="0"/>
            </a:br>
            <a:endParaRPr lang="ru-RU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23678"/>
            <a:ext cx="8352928" cy="17281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Не допускается </a:t>
            </a:r>
            <a:r>
              <a:rPr lang="ru-RU" sz="2400" dirty="0" smtClean="0">
                <a:solidFill>
                  <a:schemeClr val="tx1"/>
                </a:solidFill>
              </a:rPr>
              <a:t>пользование средствами мобильной связи во время ведения образовательного процесса (урочная деятельность, внеклассные мероприятия) в школе.</a:t>
            </a: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411510"/>
            <a:ext cx="227802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51670"/>
            <a:ext cx="8363272" cy="210881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smtClean="0"/>
              <a:t>В процессе образовательной деятельности (урочная деятельность, внеклассные мероприятия) в школе владелец сотового (мобильного) телефона должен </a:t>
            </a:r>
            <a:r>
              <a:rPr lang="ru-RU" sz="2400" b="1" dirty="0" smtClean="0"/>
              <a:t>отключить</a:t>
            </a:r>
            <a:r>
              <a:rPr lang="ru-RU" sz="2400" dirty="0" smtClean="0"/>
              <a:t> его, либо отключить звуковой сигнал телефона.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843558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Правила пользования сотовыми телефонами в школе</a:t>
            </a:r>
            <a:r>
              <a:rPr lang="ru-RU" i="1" u="sng" dirty="0" smtClean="0"/>
              <a:t/>
            </a:r>
            <a:br>
              <a:rPr lang="ru-RU" i="1" u="sng" dirty="0" smtClean="0"/>
            </a:br>
            <a:endParaRPr lang="ru-RU" i="1" u="sng" dirty="0"/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411510"/>
            <a:ext cx="227802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51670"/>
            <a:ext cx="8363272" cy="210881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Средства </a:t>
            </a:r>
            <a:r>
              <a:rPr lang="ru-RU" sz="2400" dirty="0" smtClean="0">
                <a:solidFill>
                  <a:schemeClr val="tx1"/>
                </a:solidFill>
              </a:rPr>
              <a:t>мобильной связи во время ведения образовательного процесса в школе </a:t>
            </a:r>
            <a:r>
              <a:rPr lang="ru-RU" sz="2400" b="1" dirty="0" smtClean="0">
                <a:solidFill>
                  <a:schemeClr val="tx1"/>
                </a:solidFill>
              </a:rPr>
              <a:t>должны находиться в портфелях</a:t>
            </a:r>
            <a:r>
              <a:rPr lang="ru-RU" sz="2400" dirty="0" smtClean="0">
                <a:solidFill>
                  <a:schemeClr val="tx1"/>
                </a:solidFill>
              </a:rPr>
              <a:t> (по возможности в футляре) обучающегося.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843558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Правила пользования сотовыми телефонами в школе</a:t>
            </a:r>
            <a:r>
              <a:rPr lang="ru-RU" i="1" u="sng" dirty="0" smtClean="0"/>
              <a:t/>
            </a:r>
            <a:br>
              <a:rPr lang="ru-RU" i="1" u="sng" dirty="0" smtClean="0"/>
            </a:br>
            <a:endParaRPr lang="ru-RU" i="1" u="sng" dirty="0"/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411510"/>
            <a:ext cx="227802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51670"/>
            <a:ext cx="8363272" cy="194421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b="1" dirty="0" smtClean="0"/>
              <a:t>Ответственность</a:t>
            </a:r>
            <a:r>
              <a:rPr lang="ru-RU" sz="2400" dirty="0" smtClean="0"/>
              <a:t> за сохранность сотового (мобильного) телефона лежит только на его владельце (родителях/законных представителях владельца</a:t>
            </a:r>
            <a:r>
              <a:rPr lang="ru-RU" sz="2400" dirty="0" smtClean="0"/>
              <a:t>).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843558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Правила пользования сотовыми телефонами в школе</a:t>
            </a:r>
            <a:r>
              <a:rPr lang="ru-RU" i="1" u="sng" dirty="0" smtClean="0"/>
              <a:t/>
            </a:r>
            <a:br>
              <a:rPr lang="ru-RU" i="1" u="sng" dirty="0" smtClean="0"/>
            </a:br>
            <a:endParaRPr lang="ru-RU" i="1" u="sng" dirty="0"/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411510"/>
            <a:ext cx="227802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51670"/>
            <a:ext cx="8363272" cy="158417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случае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нарушения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данных правил учитель должен сделать замечание ученику и довести до сведения родителей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843558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Правила пользования сотовыми телефонами в школе</a:t>
            </a:r>
            <a:r>
              <a:rPr lang="ru-RU" i="1" u="sng" dirty="0" smtClean="0"/>
              <a:t/>
            </a:r>
            <a:br>
              <a:rPr lang="ru-RU" i="1" u="sng" dirty="0" smtClean="0"/>
            </a:br>
            <a:endParaRPr lang="ru-RU" i="1" u="sng" dirty="0"/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411510"/>
            <a:ext cx="227802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51670"/>
            <a:ext cx="8363272" cy="165618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Использовать личные средства мобильной связи </a:t>
            </a:r>
            <a:r>
              <a:rPr lang="ru-RU" sz="2400" b="1" dirty="0" smtClean="0"/>
              <a:t>разрешается </a:t>
            </a:r>
            <a:r>
              <a:rPr lang="ru-RU" sz="2400" dirty="0" smtClean="0"/>
              <a:t>до начала уроков, после окончания уроков и на переменах. 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843558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Правила пользования сотовыми телефонами в школе</a:t>
            </a:r>
            <a:r>
              <a:rPr lang="ru-RU" i="1" u="sng" dirty="0" smtClean="0"/>
              <a:t/>
            </a:r>
            <a:br>
              <a:rPr lang="ru-RU" i="1" u="sng" dirty="0" smtClean="0"/>
            </a:br>
            <a:endParaRPr lang="ru-RU" i="1" u="sng" dirty="0"/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411510"/>
            <a:ext cx="227802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222</TotalTime>
  <Words>705</Words>
  <Application>Microsoft Office PowerPoint</Application>
  <PresentationFormat>Экран (16:9)</PresentationFormat>
  <Paragraphs>65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Использование устройств мобильной связи в общеобразовательных организациях</vt:lpstr>
      <vt:lpstr>Слайд 2</vt:lpstr>
      <vt:lpstr>Слайд 3</vt:lpstr>
      <vt:lpstr>Правила пользования сотовыми телефонами в школе </vt:lpstr>
      <vt:lpstr>Правила пользования сотовыми телефонами в школе </vt:lpstr>
      <vt:lpstr>Правила пользования сотовыми телефонами в школе </vt:lpstr>
      <vt:lpstr>Правила пользования сотовыми телефонами в школе </vt:lpstr>
      <vt:lpstr>Правила пользования сотовыми телефонами в школе </vt:lpstr>
      <vt:lpstr>Правила пользования сотовыми телефонами в школе </vt:lpstr>
      <vt:lpstr>Правила пользования сотовыми телефонами в школе </vt:lpstr>
      <vt:lpstr>Правила пользования сотовыми телефонами в школе </vt:lpstr>
      <vt:lpstr>Правила пользования сотовыми телефонами в школе </vt:lpstr>
      <vt:lpstr>Слайд 13</vt:lpstr>
      <vt:lpstr>Слайд 14</vt:lpstr>
      <vt:lpstr>Социальная сеть </vt:lpstr>
      <vt:lpstr>Мониторинг учащихся школы в соцсетях</vt:lpstr>
      <vt:lpstr>Задачи мониторинга</vt:lpstr>
      <vt:lpstr>Предметом мониторинга является информация, причиняющая вред здоровью и развитию детей, а именно: </vt:lpstr>
      <vt:lpstr>Слайд 19</vt:lpstr>
      <vt:lpstr>Слайд 20</vt:lpstr>
      <vt:lpstr>Слайд 21</vt:lpstr>
      <vt:lpstr>Закон Свердловской области от 16.07.2009 года №73-03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27</cp:revision>
  <dcterms:created xsi:type="dcterms:W3CDTF">2019-11-18T17:43:33Z</dcterms:created>
  <dcterms:modified xsi:type="dcterms:W3CDTF">2024-10-15T17:55:33Z</dcterms:modified>
</cp:coreProperties>
</file>